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280" r:id="rId4"/>
    <p:sldId id="281" r:id="rId5"/>
    <p:sldId id="282" r:id="rId6"/>
    <p:sldId id="285" r:id="rId7"/>
    <p:sldId id="286" r:id="rId8"/>
    <p:sldId id="287" r:id="rId9"/>
    <p:sldId id="289" r:id="rId10"/>
    <p:sldId id="288" r:id="rId11"/>
    <p:sldId id="290" r:id="rId12"/>
    <p:sldId id="292" r:id="rId13"/>
    <p:sldId id="293" r:id="rId14"/>
    <p:sldId id="294" r:id="rId15"/>
    <p:sldId id="296" r:id="rId16"/>
    <p:sldId id="297" r:id="rId17"/>
    <p:sldId id="260" r:id="rId18"/>
    <p:sldId id="261" r:id="rId19"/>
    <p:sldId id="262" r:id="rId20"/>
    <p:sldId id="268" r:id="rId21"/>
    <p:sldId id="274" r:id="rId22"/>
    <p:sldId id="275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6C7F90"/>
    <a:srgbClr val="FAD85D"/>
    <a:srgbClr val="F8C937"/>
    <a:srgbClr val="F09B34"/>
    <a:srgbClr val="2E4860"/>
    <a:srgbClr val="444444"/>
    <a:srgbClr val="FFFFFF"/>
    <a:srgbClr val="6CD85D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86939" autoAdjust="0"/>
  </p:normalViewPr>
  <p:slideViewPr>
    <p:cSldViewPr snapToGrid="0" showGuides="1">
      <p:cViewPr varScale="1">
        <p:scale>
          <a:sx n="102" d="100"/>
          <a:sy n="102" d="100"/>
        </p:scale>
        <p:origin x="184" y="9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97472-A4D2-42E3-9E21-091060CC3D5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FFAC7-2E4D-4BFA-8CB7-90EC5EA21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48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6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Final Serving layer data for *Analytics use*: Star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92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53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65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03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2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**”DataOps with Airflow”: Key aspects of ”DataOps” – Automation, Observability and Monitoring, Incidence Response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1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PostgreSQL DB: </a:t>
            </a:r>
          </a:p>
          <a:p>
            <a:r>
              <a:rPr lang="en-US" altLang="zh-CN" sz="1200" kern="1600" dirty="0"/>
              <a:t>Get the Songs information from a RDBMS</a:t>
            </a:r>
          </a:p>
          <a:p>
            <a:r>
              <a:rPr lang="en-US" altLang="zh-CN" sz="1200" kern="1600" dirty="0"/>
              <a:t>- track</a:t>
            </a:r>
          </a:p>
          <a:p>
            <a:r>
              <a:rPr lang="en-US" altLang="zh-CN" sz="1200" kern="1600" dirty="0"/>
              <a:t>- song title</a:t>
            </a:r>
          </a:p>
          <a:p>
            <a:r>
              <a:rPr lang="en-US" altLang="zh-CN" sz="1200" kern="1600" dirty="0"/>
              <a:t>- song duration</a:t>
            </a:r>
          </a:p>
          <a:p>
            <a:r>
              <a:rPr lang="en-US" altLang="zh-CN" sz="1200" kern="1600" dirty="0"/>
              <a:t>- release album name which the track was taken</a:t>
            </a:r>
          </a:p>
          <a:p>
            <a:r>
              <a:rPr lang="en-US" altLang="zh-CN" sz="1200" kern="1600" dirty="0"/>
              <a:t>- release year</a:t>
            </a:r>
          </a:p>
          <a:p>
            <a:r>
              <a:rPr lang="en-US" altLang="zh-CN" sz="1200" kern="1600" dirty="0"/>
              <a:t>- artist</a:t>
            </a:r>
          </a:p>
          <a:p>
            <a:r>
              <a:rPr lang="en-US" altLang="zh-CN" sz="1200" kern="1600" dirty="0"/>
              <a:t>…</a:t>
            </a:r>
          </a:p>
          <a:p>
            <a:endParaRPr lang="en-US" altLang="zh-CN" sz="1200" kern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600" dirty="0"/>
              <a:t>Statistics of Numeric Data Fields: [code] </a:t>
            </a:r>
            <a:r>
              <a:rPr lang="en-US" altLang="zh-CN" sz="1200" kern="1600" dirty="0" err="1"/>
              <a:t>songs_df.describe</a:t>
            </a:r>
            <a:r>
              <a:rPr lang="en-US" altLang="zh-CN" sz="1200" kern="1600" dirty="0"/>
              <a:t>()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47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11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Medallion Architecture: consisting of Landing (“Bronze” in Medallion terminology), Transformation (“Silver”), and Serving (“Gold”) Zone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6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18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data loaded into Transformation Zone following Apache Iceberg open table format</a:t>
            </a:r>
          </a:p>
          <a:p>
            <a:r>
              <a:rPr lang="en-CN" dirty="0"/>
              <a:t>*Apache Iceberg [##pending deeper understanding##]: 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“Iceberg is a high-performance format for huge analytic tables. Iceberg brings the reliability and simplicity of SQL tables to big data, while making it possible for engines like Spark, </a:t>
            </a:r>
            <a:r>
              <a:rPr lang="en-US" b="0" i="0" dirty="0" err="1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Trino</a:t>
            </a:r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Flink</a:t>
            </a:r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, Presto, Hive and Impala to safely work with the same tables, at the same time.” 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Apache Iceberg is a table format that simplifies managing large, distributed datasets by abstracting metadata from the underlying data storage (*usually data lake or data </a:t>
            </a:r>
            <a:r>
              <a:rPr lang="en-US" b="0" i="0" dirty="0" err="1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lakehouse</a:t>
            </a:r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). It has key features that bring advantages include: 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expressive SQL commands for merging new data, updates and deletes.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enforce ACID transactions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full schema evolution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hidden partitioning (”Iceberg handles the underlying tedious and error-prone task of producing partition values for rows”)</a:t>
            </a:r>
          </a:p>
          <a:p>
            <a:r>
              <a:rPr lang="en-US" b="0" i="0" dirty="0">
                <a:solidFill>
                  <a:srgbClr val="4A4D57"/>
                </a:solidFill>
                <a:effectLst/>
                <a:latin typeface="Arial" panose="020B0604020202020204" pitchFamily="34" charset="0"/>
              </a:rPr>
              <a:t>- open format and snapshot isolation (allows multiple applications to access the same data concurrently while ensuring consistent results)</a:t>
            </a:r>
          </a:p>
          <a:p>
            <a:r>
              <a:rPr lang="en-CN" dirty="0"/>
              <a:t>- time travel feature that allows rollback (to a historical version)</a:t>
            </a:r>
          </a:p>
          <a:p>
            <a:r>
              <a:rPr lang="en-CN" dirty="0"/>
              <a:t>(- data compaction: optimize file layout and size )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35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each Terraform Module: “extract_job”, “transform_job”, “serving” -&gt; corresponding to the three Zones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AC7-2E4D-4BFA-8CB7-90EC5EA212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29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6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46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29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4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43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42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3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06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4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19EC6-A7F9-4038-B584-32C3F4D916B2}" type="datetimeFigureOut">
              <a:rPr lang="zh-CN" altLang="en-US" smtClean="0"/>
              <a:pPr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D196-4731-488D-BBC2-0FF6E27DC5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7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microsoft.com/office/2007/relationships/hdphoto" Target="../media/hdphoto2.wdp"/><Relationship Id="rId4" Type="http://schemas.openxmlformats.org/officeDocument/2006/relationships/image" Target="../media/image6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6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jp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7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7.svg"/><Relationship Id="rId9" Type="http://schemas.openxmlformats.org/officeDocument/2006/relationships/image" Target="../media/image24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9064" y="-4"/>
            <a:ext cx="5433134" cy="4607511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Name </a:t>
            </a:r>
            <a:r>
              <a:rPr lang="en-US" altLang="zh-CN" sz="900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Keynote Presentation</a:t>
            </a:r>
            <a:endParaRPr lang="zh-CN" altLang="en-US" sz="900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9175" y="933450"/>
            <a:ext cx="3362325" cy="292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6000"/>
              </a:lnSpc>
            </a:pPr>
            <a:r>
              <a:rPr lang="en-US" altLang="zh-CN" sz="3200" b="1" spc="-4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what you do so well that they will want to see it again and bring more friends.</a:t>
            </a:r>
            <a:endParaRPr lang="zh-CN" altLang="en-US" sz="3200" b="1" spc="-4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14425" y="3910013"/>
            <a:ext cx="3633788" cy="0"/>
          </a:xfrm>
          <a:prstGeom prst="line">
            <a:avLst/>
          </a:prstGeom>
          <a:ln w="9525">
            <a:solidFill>
              <a:srgbClr val="1A14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2998" y="3967155"/>
            <a:ext cx="1343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455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Wise man</a:t>
            </a:r>
            <a:endParaRPr lang="zh-CN" altLang="en-US" sz="1400" dirty="0">
              <a:solidFill>
                <a:srgbClr val="3455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2975" y="186005"/>
            <a:ext cx="36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dirty="0">
                <a:solidFill>
                  <a:srgbClr val="2E48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9200" b="1" dirty="0">
              <a:solidFill>
                <a:srgbClr val="2E48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C:\Users\114\Desktop\4e6046fb4b79592a6e0000db\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2" t="27381" r="68827" b="43211"/>
          <a:stretch/>
        </p:blipFill>
        <p:spPr bwMode="auto">
          <a:xfrm>
            <a:off x="4910496" y="1758265"/>
            <a:ext cx="2188072" cy="215174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5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8" y="215884"/>
            <a:ext cx="7582066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3" y="290520"/>
            <a:ext cx="722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Ingestion &amp;Transformation with Terraform (</a:t>
            </a:r>
            <a:r>
              <a:rPr lang="en-US" altLang="zh-CN" spc="-1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AWS Glue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9450B-C6E8-1546-5AE7-4209809B64DA}"/>
              </a:ext>
            </a:extLst>
          </p:cNvPr>
          <p:cNvSpPr txBox="1"/>
          <p:nvPr/>
        </p:nvSpPr>
        <p:spPr>
          <a:xfrm>
            <a:off x="5280454" y="713229"/>
            <a:ext cx="3643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chemeClr val="accent6">
                    <a:lumMod val="50000"/>
                  </a:schemeClr>
                </a:solidFill>
              </a:rPr>
              <a:t>Terraform Key Files in Each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Module: </a:t>
            </a:r>
            <a:endParaRPr lang="en-CN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CN" sz="1200" dirty="0"/>
              <a:t>- </a:t>
            </a:r>
            <a:r>
              <a:rPr lang="en-CN" sz="1200" b="1" dirty="0"/>
              <a:t>glue.tf</a:t>
            </a:r>
            <a:r>
              <a:rPr lang="en-CN" sz="1200" dirty="0"/>
              <a:t>: set all the required resources to create the AWS Glue ETL jobs.</a:t>
            </a:r>
          </a:p>
          <a:p>
            <a:r>
              <a:rPr lang="en-CN" sz="1200" dirty="0"/>
              <a:t>- </a:t>
            </a:r>
            <a:r>
              <a:rPr lang="en-CN" sz="1200" b="1" dirty="0"/>
              <a:t>outputs.tf</a:t>
            </a:r>
            <a:r>
              <a:rPr lang="en-CN" sz="1200" dirty="0"/>
              <a:t>: set the possible outputs Terraform will end up showing in console from the module.</a:t>
            </a:r>
          </a:p>
          <a:p>
            <a:r>
              <a:rPr lang="en-CN" sz="1200" dirty="0"/>
              <a:t>- variable.tf: contains all necessary input parameters for this module (e.g. data lake bucket).</a:t>
            </a:r>
          </a:p>
          <a:p>
            <a:r>
              <a:rPr lang="en-CN" sz="1200" dirty="0"/>
              <a:t>- iam.tf and policies.tf: define the IAM role and the corresponding policy holding permissions to execute the Glue jobs.</a:t>
            </a:r>
          </a:p>
          <a:p>
            <a:r>
              <a:rPr lang="en-CN" sz="1200" dirty="0"/>
              <a:t>- network.tf: has definition of the VPC and any source DB security group to create the Glue connection to the source DB (PostgreSQL here).</a:t>
            </a:r>
          </a:p>
          <a:p>
            <a:r>
              <a:rPr lang="en-CN" sz="1200" dirty="0">
                <a:solidFill>
                  <a:schemeClr val="accent6">
                    <a:lumMod val="50000"/>
                  </a:schemeClr>
                </a:solidFill>
              </a:rPr>
              <a:t>Terraform </a:t>
            </a:r>
            <a:r>
              <a:rPr lang="en-CN" sz="1200" b="1" dirty="0">
                <a:solidFill>
                  <a:schemeClr val="accent6">
                    <a:lumMod val="50000"/>
                  </a:schemeClr>
                </a:solidFill>
              </a:rPr>
              <a:t>main.tf</a:t>
            </a:r>
            <a:r>
              <a:rPr lang="en-CN" sz="12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CN" sz="1200" dirty="0"/>
              <a:t>main file used to implement the logic of the whole infrastructure</a:t>
            </a:r>
          </a:p>
        </p:txBody>
      </p:sp>
      <p:pic>
        <p:nvPicPr>
          <p:cNvPr id="7" name="Picture 6" descr="A diagram of a funnel&#10;&#10;Description automatically generated with medium confidence">
            <a:extLst>
              <a:ext uri="{FF2B5EF4-FFF2-40B4-BE49-F238E27FC236}">
                <a16:creationId xmlns:a16="http://schemas.microsoft.com/office/drawing/2014/main" id="{72BB1874-5655-B442-9CAC-4D7D30AF1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3" y="744819"/>
            <a:ext cx="4813731" cy="2980932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8FB59C15-6EDF-6D67-DE23-20090B1AB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29" y="797709"/>
            <a:ext cx="723406" cy="8221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0867E8-E3B5-5AE9-8C63-3C20EAE75262}"/>
              </a:ext>
            </a:extLst>
          </p:cNvPr>
          <p:cNvSpPr txBox="1"/>
          <p:nvPr/>
        </p:nvSpPr>
        <p:spPr>
          <a:xfrm>
            <a:off x="219919" y="3644801"/>
            <a:ext cx="15983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Terraform Code Examples: </a:t>
            </a:r>
          </a:p>
        </p:txBody>
      </p:sp>
      <p:pic>
        <p:nvPicPr>
          <p:cNvPr id="24" name="Picture 2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A7C703D0-E5EB-51B8-6180-5F066BF95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03" y="3583460"/>
            <a:ext cx="1948635" cy="1555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74FD27-A804-1E75-C836-0A621E33E3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08" y="3605634"/>
            <a:ext cx="1017042" cy="1555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Picture 4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6F848D-AD83-6EC1-DD31-23CDD70D5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36" y="3587848"/>
            <a:ext cx="1017043" cy="1555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44932AE-ACE6-362E-8D3B-6B64920D9705}"/>
              </a:ext>
            </a:extLst>
          </p:cNvPr>
          <p:cNvSpPr txBox="1"/>
          <p:nvPr/>
        </p:nvSpPr>
        <p:spPr>
          <a:xfrm>
            <a:off x="848017" y="4214015"/>
            <a:ext cx="9702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/>
              <a:t>transform_job</a:t>
            </a:r>
          </a:p>
          <a:p>
            <a:pPr algn="ctr"/>
            <a:r>
              <a:rPr lang="en-CN" sz="800" i="1" dirty="0"/>
              <a:t>glue.tf: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58A9E8-D56E-71FB-D004-C07246CCEFA0}"/>
              </a:ext>
            </a:extLst>
          </p:cNvPr>
          <p:cNvSpPr txBox="1"/>
          <p:nvPr/>
        </p:nvSpPr>
        <p:spPr>
          <a:xfrm>
            <a:off x="3766938" y="4210801"/>
            <a:ext cx="9702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/>
              <a:t>main.tf: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87F9F-1D1F-2B7B-7529-09B22BAAB7DF}"/>
              </a:ext>
            </a:extLst>
          </p:cNvPr>
          <p:cNvSpPr txBox="1"/>
          <p:nvPr/>
        </p:nvSpPr>
        <p:spPr>
          <a:xfrm>
            <a:off x="5757350" y="4207876"/>
            <a:ext cx="9702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/>
              <a:t>outputs.tf: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67B02D-E90C-12C8-9A35-2451C755B49C}"/>
              </a:ext>
            </a:extLst>
          </p:cNvPr>
          <p:cNvSpPr/>
          <p:nvPr/>
        </p:nvSpPr>
        <p:spPr>
          <a:xfrm>
            <a:off x="7903355" y="3583460"/>
            <a:ext cx="1020726" cy="1016264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000" dirty="0">
                <a:solidFill>
                  <a:schemeClr val="bg1"/>
                </a:solidFill>
              </a:rPr>
              <a:t>Then launch the AWS Glue jobs in CLI or manually turn them on in AWS Console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F90DC-ED4C-576D-A2BB-63BFB61A6D1C}"/>
              </a:ext>
            </a:extLst>
          </p:cNvPr>
          <p:cNvSpPr txBox="1"/>
          <p:nvPr/>
        </p:nvSpPr>
        <p:spPr>
          <a:xfrm>
            <a:off x="7761933" y="4607633"/>
            <a:ext cx="13101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50" b="1" i="1" dirty="0">
                <a:solidFill>
                  <a:schemeClr val="accent6">
                    <a:lumMod val="50000"/>
                  </a:schemeClr>
                </a:solidFill>
              </a:rPr>
              <a:t>AWS Glue Catalog is also created!</a:t>
            </a:r>
          </a:p>
        </p:txBody>
      </p:sp>
    </p:spTree>
    <p:extLst>
      <p:ext uri="{BB962C8B-B14F-4D97-AF65-F5344CB8AC3E}">
        <p14:creationId xmlns:p14="http://schemas.microsoft.com/office/powerpoint/2010/main" val="705720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9" y="215884"/>
            <a:ext cx="3564655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4" y="290520"/>
            <a:ext cx="313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Serving with Data Modelling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AA6B3A18-0388-44C9-BE69-19703FBF8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81" y="907029"/>
            <a:ext cx="5374185" cy="2384979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7EBB57F2-C298-7BF9-D2BF-A125705C7621}"/>
              </a:ext>
            </a:extLst>
          </p:cNvPr>
          <p:cNvSpPr txBox="1"/>
          <p:nvPr/>
        </p:nvSpPr>
        <p:spPr>
          <a:xfrm>
            <a:off x="6403385" y="392024"/>
            <a:ext cx="213496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Terraform Code Examples: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4D5E2-2A24-14C7-7544-675CDD68A152}"/>
              </a:ext>
            </a:extLst>
          </p:cNvPr>
          <p:cNvSpPr txBox="1"/>
          <p:nvPr/>
        </p:nvSpPr>
        <p:spPr>
          <a:xfrm>
            <a:off x="181881" y="3490513"/>
            <a:ext cx="3564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CN" sz="1000" dirty="0"/>
              <a:t>Amazon Redshift </a:t>
            </a:r>
            <a:r>
              <a:rPr lang="en-CN" sz="1000" b="1" dirty="0"/>
              <a:t>Data Warehouse</a:t>
            </a:r>
            <a:r>
              <a:rPr lang="en-CN" sz="1000" dirty="0"/>
              <a:t> as Serving layer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CN" sz="1000" b="1" dirty="0"/>
              <a:t>Amazon Redshift Spectrum: </a:t>
            </a:r>
          </a:p>
          <a:p>
            <a:r>
              <a:rPr lang="en-CN" sz="1000" b="1" dirty="0"/>
              <a:t>- </a:t>
            </a:r>
            <a:r>
              <a:rPr lang="en-CN" sz="1000" dirty="0"/>
              <a:t>Run queries against transformed data in Apache Iceberg format stored in S3 bucket, without having to load into Redshift tables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CN" sz="1000" dirty="0"/>
              <a:t>Implemented by creating an external schema that points to the AWS Glue Data Catalog (“transform_db”) created during Data Transformation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CN" sz="1000" b="1" dirty="0"/>
              <a:t>dbt</a:t>
            </a:r>
            <a:r>
              <a:rPr lang="en-CN" sz="1000" dirty="0"/>
              <a:t> project: connects to Redshift and models Transformed data into final Serving data (Star Schema)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4B746A8-1A3F-B240-E2C9-B9235364A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09" y="1089880"/>
            <a:ext cx="3373891" cy="1318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45F14-3761-472D-E6A1-A907C9BA2A17}"/>
              </a:ext>
            </a:extLst>
          </p:cNvPr>
          <p:cNvSpPr txBox="1"/>
          <p:nvPr/>
        </p:nvSpPr>
        <p:spPr>
          <a:xfrm>
            <a:off x="5785111" y="582049"/>
            <a:ext cx="3371512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code snippet: setting up external schema that points to Glue Data Catalog of Transformed data, including using an IAM role created for Redshift to access the S3 bucket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357FC-1750-D4C5-9AAD-D5311073EAE5}"/>
              </a:ext>
            </a:extLst>
          </p:cNvPr>
          <p:cNvSpPr txBox="1"/>
          <p:nvPr/>
        </p:nvSpPr>
        <p:spPr>
          <a:xfrm>
            <a:off x="6403385" y="2456334"/>
            <a:ext cx="213496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dbt project &amp; CLI running: 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5884254-C7B3-6AC0-59CC-F32BA25705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8"/>
          <a:stretch/>
        </p:blipFill>
        <p:spPr>
          <a:xfrm>
            <a:off x="3746536" y="3695894"/>
            <a:ext cx="3229831" cy="108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EFFC9-431B-C531-65EB-BE0BEEC513ED}"/>
              </a:ext>
            </a:extLst>
          </p:cNvPr>
          <p:cNvSpPr txBox="1"/>
          <p:nvPr/>
        </p:nvSpPr>
        <p:spPr>
          <a:xfrm>
            <a:off x="4121040" y="3465062"/>
            <a:ext cx="248082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“dbt_modelling” project initiation in terminal</a:t>
            </a:r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4DA5F0-2333-804D-2944-D09BAF399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07" y="2678532"/>
            <a:ext cx="2028974" cy="2384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493633-002B-A287-EAB1-F7DBF3F35D19}"/>
              </a:ext>
            </a:extLst>
          </p:cNvPr>
          <p:cNvSpPr txBox="1"/>
          <p:nvPr/>
        </p:nvSpPr>
        <p:spPr>
          <a:xfrm>
            <a:off x="5464629" y="2678532"/>
            <a:ext cx="15825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dbt_profile.yml (including specifying “dbt_modelling” project profile and buildling “materialized views”):</a:t>
            </a:r>
          </a:p>
        </p:txBody>
      </p:sp>
    </p:spTree>
    <p:extLst>
      <p:ext uri="{BB962C8B-B14F-4D97-AF65-F5344CB8AC3E}">
        <p14:creationId xmlns:p14="http://schemas.microsoft.com/office/powerpoint/2010/main" val="399720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237495"/>
            <a:ext cx="2002971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645" y="327520"/>
            <a:ext cx="152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Quality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7725" y="388914"/>
            <a:ext cx="4331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2E4860"/>
                </a:solidFill>
              </a:rPr>
              <a:t>Perform AWS Glue Data Quality checks for Data Catalog database on top of Transformation layer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35913" y="905683"/>
            <a:ext cx="4259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5913" y="978653"/>
            <a:ext cx="425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kern="1600" dirty="0"/>
              <a:t>Data Quality Definition Language (DQDL) – Examples:</a:t>
            </a:r>
            <a:endParaRPr lang="zh-CN" altLang="en-US" sz="12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F5CF5E-D6AE-122E-2E3D-1B23E574FA55}"/>
              </a:ext>
            </a:extLst>
          </p:cNvPr>
          <p:cNvGrpSpPr/>
          <p:nvPr/>
        </p:nvGrpSpPr>
        <p:grpSpPr>
          <a:xfrm>
            <a:off x="4734693" y="1275014"/>
            <a:ext cx="4254598" cy="727248"/>
            <a:chOff x="4023816" y="2079691"/>
            <a:chExt cx="4254598" cy="727248"/>
          </a:xfrm>
        </p:grpSpPr>
        <p:sp>
          <p:nvSpPr>
            <p:cNvPr id="8" name="矩形 7"/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>
                  <a:solidFill>
                    <a:schemeClr val="bg1"/>
                  </a:solidFill>
                </a:rPr>
                <a:t>Column Data Length: whether the length of column is consistent</a:t>
              </a:r>
            </a:p>
            <a:p>
              <a:r>
                <a:rPr lang="en-US" altLang="zh-CN" sz="1200" b="1" spc="-20" dirty="0"/>
                <a:t>Example: </a:t>
              </a:r>
              <a:r>
                <a:rPr lang="en-US" altLang="zh-CN" sz="1200" b="1" spc="-20" dirty="0" err="1"/>
                <a:t>ColumnLength</a:t>
              </a:r>
              <a:r>
                <a:rPr lang="en-US" altLang="zh-CN" sz="1200" b="1" spc="-20" dirty="0"/>
                <a:t> “</a:t>
              </a:r>
              <a:r>
                <a:rPr lang="en-US" altLang="zh-CN" sz="1200" b="1" spc="-20" dirty="0" err="1"/>
                <a:t>track_id</a:t>
              </a:r>
              <a:r>
                <a:rPr lang="en-US" altLang="zh-CN" sz="1200" b="1" spc="-20" dirty="0"/>
                <a:t>” = 18</a:t>
              </a:r>
              <a:endParaRPr lang="zh-CN" altLang="en-US" sz="1200" b="1" spc="-2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1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1B0EA8-00C5-75D6-907C-95FEE8CE38CD}"/>
              </a:ext>
            </a:extLst>
          </p:cNvPr>
          <p:cNvGrpSpPr/>
          <p:nvPr/>
        </p:nvGrpSpPr>
        <p:grpSpPr>
          <a:xfrm>
            <a:off x="4734693" y="2217566"/>
            <a:ext cx="4254598" cy="727248"/>
            <a:chOff x="4023816" y="2079691"/>
            <a:chExt cx="4254598" cy="727248"/>
          </a:xfrm>
        </p:grpSpPr>
        <p:sp>
          <p:nvSpPr>
            <p:cNvPr id="29" name="矩形 7">
              <a:extLst>
                <a:ext uri="{FF2B5EF4-FFF2-40B4-BE49-F238E27FC236}">
                  <a16:creationId xmlns:a16="http://schemas.microsoft.com/office/drawing/2014/main" id="{70D2E895-7A7C-F2BC-9D0A-E0DF5660C74C}"/>
                </a:ext>
              </a:extLst>
            </p:cNvPr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A14560-5402-96F1-B16B-431603672BDF}"/>
                </a:ext>
              </a:extLst>
            </p:cNvPr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 err="1">
                  <a:solidFill>
                    <a:schemeClr val="bg1"/>
                  </a:solidFill>
                </a:rPr>
                <a:t>IsComplete</a:t>
              </a:r>
              <a:r>
                <a:rPr lang="en-US" altLang="zh-CN" sz="1400" b="1" spc="-20" dirty="0">
                  <a:solidFill>
                    <a:schemeClr val="bg1"/>
                  </a:solidFill>
                </a:rPr>
                <a:t>: whether all values in a column are non-null</a:t>
              </a:r>
            </a:p>
            <a:p>
              <a:r>
                <a:rPr lang="en-US" altLang="zh-CN" sz="1200" b="1" spc="-20" dirty="0"/>
                <a:t>Example: </a:t>
              </a:r>
              <a:r>
                <a:rPr lang="en-US" altLang="zh-CN" sz="1200" b="1" spc="-20" dirty="0" err="1"/>
                <a:t>IsComplete</a:t>
              </a:r>
              <a:r>
                <a:rPr lang="en-US" altLang="zh-CN" sz="1200" b="1" spc="-20" dirty="0"/>
                <a:t> “</a:t>
              </a:r>
              <a:r>
                <a:rPr lang="en-US" altLang="zh-CN" sz="1200" b="1" spc="-20" dirty="0" err="1"/>
                <a:t>song_id</a:t>
              </a:r>
              <a:r>
                <a:rPr lang="en-US" altLang="zh-CN" sz="1200" b="1" spc="-20" dirty="0"/>
                <a:t>”</a:t>
              </a:r>
              <a:endParaRPr lang="zh-CN" altLang="en-US" sz="1200" b="1" spc="-2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6ABD8-6140-D7CA-D65A-8743830C3121}"/>
                </a:ext>
              </a:extLst>
            </p:cNvPr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2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F8B944A0-9052-FC95-5A95-AB1BDEB6FC9C}"/>
                </a:ext>
              </a:extLst>
            </p:cNvPr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BA1905-80D1-A1DC-6E63-8BB2A7065CB8}"/>
              </a:ext>
            </a:extLst>
          </p:cNvPr>
          <p:cNvGrpSpPr/>
          <p:nvPr/>
        </p:nvGrpSpPr>
        <p:grpSpPr>
          <a:xfrm>
            <a:off x="4741073" y="4093723"/>
            <a:ext cx="4254598" cy="727248"/>
            <a:chOff x="4023816" y="2079691"/>
            <a:chExt cx="4254598" cy="727248"/>
          </a:xfrm>
        </p:grpSpPr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1AA80C2B-3093-37B8-D35A-CFB6B10D2118}"/>
                </a:ext>
              </a:extLst>
            </p:cNvPr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46290F-F463-3798-53C7-96A02AB61020}"/>
                </a:ext>
              </a:extLst>
            </p:cNvPr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 err="1">
                  <a:solidFill>
                    <a:schemeClr val="bg1"/>
                  </a:solidFill>
                </a:rPr>
                <a:t>ColumnValues</a:t>
              </a:r>
              <a:r>
                <a:rPr lang="en-US" altLang="zh-CN" sz="1400" b="1" spc="-20" dirty="0">
                  <a:solidFill>
                    <a:schemeClr val="bg1"/>
                  </a:solidFill>
                </a:rPr>
                <a:t>: checks an expression against the values in a column</a:t>
              </a:r>
            </a:p>
            <a:p>
              <a:r>
                <a:rPr lang="en-US" altLang="zh-CN" sz="1200" b="1" spc="-20" dirty="0"/>
                <a:t>Example: </a:t>
              </a:r>
              <a:r>
                <a:rPr lang="en-US" altLang="zh-CN" sz="1200" b="1" spc="-20" dirty="0" err="1"/>
                <a:t>ColumnValues</a:t>
              </a:r>
              <a:r>
                <a:rPr lang="en-US" altLang="zh-CN" sz="1200" b="1" spc="-20" dirty="0"/>
                <a:t> “price” &lt;= 2</a:t>
              </a:r>
              <a:endParaRPr lang="zh-CN" altLang="en-US" sz="1200" b="1" spc="-2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8F730D-4012-C121-3FD3-485246648BC9}"/>
                </a:ext>
              </a:extLst>
            </p:cNvPr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4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39AD1E70-75B0-912C-AC3C-A2C95D4C777F}"/>
                </a:ext>
              </a:extLst>
            </p:cNvPr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1FE32B-EE11-02AA-A7F4-50D4245F1ED5}"/>
              </a:ext>
            </a:extLst>
          </p:cNvPr>
          <p:cNvGrpSpPr/>
          <p:nvPr/>
        </p:nvGrpSpPr>
        <p:grpSpPr>
          <a:xfrm>
            <a:off x="4734693" y="3160602"/>
            <a:ext cx="4254598" cy="727248"/>
            <a:chOff x="4023816" y="2079691"/>
            <a:chExt cx="4254598" cy="727248"/>
          </a:xfrm>
        </p:grpSpPr>
        <p:sp>
          <p:nvSpPr>
            <p:cNvPr id="39" name="矩形 7">
              <a:extLst>
                <a:ext uri="{FF2B5EF4-FFF2-40B4-BE49-F238E27FC236}">
                  <a16:creationId xmlns:a16="http://schemas.microsoft.com/office/drawing/2014/main" id="{A8A63F37-8DAD-8F48-A6A4-5C1D94A15215}"/>
                </a:ext>
              </a:extLst>
            </p:cNvPr>
            <p:cNvSpPr/>
            <p:nvPr/>
          </p:nvSpPr>
          <p:spPr>
            <a:xfrm>
              <a:off x="4592240" y="2083690"/>
              <a:ext cx="3686174" cy="723249"/>
            </a:xfrm>
            <a:prstGeom prst="rect">
              <a:avLst/>
            </a:prstGeom>
            <a:solidFill>
              <a:srgbClr val="F8C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75215E-73C8-53B3-2A43-484E94B47F96}"/>
                </a:ext>
              </a:extLst>
            </p:cNvPr>
            <p:cNvSpPr txBox="1"/>
            <p:nvPr/>
          </p:nvSpPr>
          <p:spPr>
            <a:xfrm>
              <a:off x="4657725" y="2079691"/>
              <a:ext cx="3519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pc="-20" dirty="0">
                  <a:solidFill>
                    <a:schemeClr val="bg1"/>
                  </a:solidFill>
                </a:rPr>
                <a:t>Uniqueness: checks the percentage of unique values in a column</a:t>
              </a:r>
            </a:p>
            <a:p>
              <a:r>
                <a:rPr lang="en-US" altLang="zh-CN" sz="1200" b="1" spc="-20" dirty="0"/>
                <a:t>Example: Uniqueness “</a:t>
              </a:r>
              <a:r>
                <a:rPr lang="en-US" altLang="zh-CN" sz="1200" b="1" spc="-20" dirty="0" err="1"/>
                <a:t>user_id</a:t>
              </a:r>
              <a:r>
                <a:rPr lang="en-US" altLang="zh-CN" sz="1200" b="1" spc="-20" dirty="0"/>
                <a:t>” &gt; 0.95</a:t>
              </a:r>
              <a:endParaRPr lang="zh-CN" altLang="en-US" sz="1200" b="1" spc="-2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6B8AF6-431C-8168-1B3F-18BC55E103DD}"/>
                </a:ext>
              </a:extLst>
            </p:cNvPr>
            <p:cNvSpPr txBox="1"/>
            <p:nvPr/>
          </p:nvSpPr>
          <p:spPr>
            <a:xfrm>
              <a:off x="4162425" y="2279745"/>
              <a:ext cx="288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8C937"/>
                  </a:solidFill>
                </a:rPr>
                <a:t>3</a:t>
              </a:r>
              <a:endParaRPr lang="zh-CN" altLang="en-US" sz="1400" b="1" dirty="0">
                <a:solidFill>
                  <a:srgbClr val="F8C937"/>
                </a:solidFill>
              </a:endParaRP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A4BF2523-4B48-FEC6-68ED-3E55E8949AB6}"/>
                </a:ext>
              </a:extLst>
            </p:cNvPr>
            <p:cNvSpPr/>
            <p:nvPr/>
          </p:nvSpPr>
          <p:spPr>
            <a:xfrm>
              <a:off x="4023816" y="2083689"/>
              <a:ext cx="533124" cy="703887"/>
            </a:xfrm>
            <a:prstGeom prst="rect">
              <a:avLst/>
            </a:prstGeom>
            <a:noFill/>
            <a:ln w="9525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130B53D-155D-82FE-0162-3654C6CC76E9}"/>
              </a:ext>
            </a:extLst>
          </p:cNvPr>
          <p:cNvSpPr txBox="1"/>
          <p:nvPr/>
        </p:nvSpPr>
        <p:spPr>
          <a:xfrm>
            <a:off x="444271" y="1001178"/>
            <a:ext cx="111442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b="1" i="1" dirty="0">
                <a:solidFill>
                  <a:srgbClr val="7030A0"/>
                </a:solidFill>
              </a:rPr>
              <a:t>Terraform Code: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C40AD-2B02-7E27-0EB0-A3D472A83534}"/>
              </a:ext>
            </a:extLst>
          </p:cNvPr>
          <p:cNvSpPr txBox="1"/>
          <p:nvPr/>
        </p:nvSpPr>
        <p:spPr>
          <a:xfrm>
            <a:off x="444272" y="1275014"/>
            <a:ext cx="16686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create an AWS Glue rule set for a target table</a:t>
            </a:r>
          </a:p>
        </p:txBody>
      </p:sp>
      <p:pic>
        <p:nvPicPr>
          <p:cNvPr id="46" name="Picture 45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BFC893DA-9C52-ABB1-1FAC-4127E9BA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8" y="1700305"/>
            <a:ext cx="4055290" cy="2593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 descr="A blue and black logo&#10;&#10;Description automatically generated">
            <a:extLst>
              <a:ext uri="{FF2B5EF4-FFF2-40B4-BE49-F238E27FC236}">
                <a16:creationId xmlns:a16="http://schemas.microsoft.com/office/drawing/2014/main" id="{D7F605C7-0981-D917-FC6A-E748404E9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65" y="1001409"/>
            <a:ext cx="405804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237495"/>
            <a:ext cx="342185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645" y="327520"/>
            <a:ext cx="2942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Pipeline Orchestration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30B53D-155D-82FE-0162-3654C6CC76E9}"/>
              </a:ext>
            </a:extLst>
          </p:cNvPr>
          <p:cNvSpPr txBox="1"/>
          <p:nvPr/>
        </p:nvSpPr>
        <p:spPr>
          <a:xfrm>
            <a:off x="577472" y="2937232"/>
            <a:ext cx="12629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200" b="1" i="1" dirty="0">
                <a:solidFill>
                  <a:srgbClr val="7030A0"/>
                </a:solidFill>
              </a:rPr>
              <a:t>Airflow DAGs: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C40AD-2B02-7E27-0EB0-A3D472A83534}"/>
              </a:ext>
            </a:extLst>
          </p:cNvPr>
          <p:cNvSpPr txBox="1"/>
          <p:nvPr/>
        </p:nvSpPr>
        <p:spPr>
          <a:xfrm>
            <a:off x="577300" y="3171412"/>
            <a:ext cx="1633465" cy="2379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Songs Data DAG in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55199-CF4E-DF1D-01FC-E92B0C3F8C16}"/>
              </a:ext>
            </a:extLst>
          </p:cNvPr>
          <p:cNvSpPr txBox="1"/>
          <p:nvPr/>
        </p:nvSpPr>
        <p:spPr>
          <a:xfrm>
            <a:off x="577300" y="756100"/>
            <a:ext cx="4510331" cy="27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Directed Acyclic Graph (DAG) for Songs Data from RDS Source</a:t>
            </a:r>
            <a:endParaRPr lang="en-CN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6A57BA-BD2E-F7A5-CDD1-AEB495A381A2}"/>
              </a:ext>
            </a:extLst>
          </p:cNvPr>
          <p:cNvSpPr/>
          <p:nvPr/>
        </p:nvSpPr>
        <p:spPr>
          <a:xfrm>
            <a:off x="7917525" y="1059523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end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6C2A70-523D-AA89-9B08-911E5E835EA7}"/>
              </a:ext>
            </a:extLst>
          </p:cNvPr>
          <p:cNvSpPr/>
          <p:nvPr/>
        </p:nvSpPr>
        <p:spPr>
          <a:xfrm>
            <a:off x="659331" y="1059523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5A01911-352B-0052-47D8-9A85FCDE5DDC}"/>
              </a:ext>
            </a:extLst>
          </p:cNvPr>
          <p:cNvSpPr/>
          <p:nvPr/>
        </p:nvSpPr>
        <p:spPr>
          <a:xfrm>
            <a:off x="1691897" y="1059523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rds_extract_glue_job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EC0C1E-FEF2-BD92-7967-9B1A5F2DB0DC}"/>
              </a:ext>
            </a:extLst>
          </p:cNvPr>
          <p:cNvSpPr/>
          <p:nvPr/>
        </p:nvSpPr>
        <p:spPr>
          <a:xfrm>
            <a:off x="3198679" y="1059523"/>
            <a:ext cx="16074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songs_transform_glue_job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28A92E-8E96-3751-311F-5E8EC8C21DEA}"/>
              </a:ext>
            </a:extLst>
          </p:cNvPr>
          <p:cNvSpPr/>
          <p:nvPr/>
        </p:nvSpPr>
        <p:spPr>
          <a:xfrm>
            <a:off x="4903961" y="1059523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dq_check_songs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GlueDataQualityRuleSetEvaluationOperator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E257FC-4345-3DEF-2FF0-2E844CB9FF09}"/>
              </a:ext>
            </a:extLst>
          </p:cNvPr>
          <p:cNvSpPr/>
          <p:nvPr/>
        </p:nvSpPr>
        <p:spPr>
          <a:xfrm>
            <a:off x="6410743" y="1059523"/>
            <a:ext cx="1408955" cy="33856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docker_dbt_command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DockerOperator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0B21B4-0EC5-1049-168D-91FD5AC0500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594070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D8EF5-5307-9F36-458E-838A37EB1F1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100852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E2AD2-29EA-23AC-BF8C-5EEA849A49A7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806134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E0DB74-81C4-881A-E579-64FBE1A81D54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312916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4C0D56-A14B-040A-5CE2-F14C6A3423FC}"/>
              </a:ext>
            </a:extLst>
          </p:cNvPr>
          <p:cNvCxnSpPr>
            <a:stCxn id="15" idx="3"/>
            <a:endCxn id="8" idx="1"/>
          </p:cNvCxnSpPr>
          <p:nvPr/>
        </p:nvCxnSpPr>
        <p:spPr>
          <a:xfrm>
            <a:off x="7819698" y="1228806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3E01810-449E-E8BD-85FA-9B38565BBF40}"/>
              </a:ext>
            </a:extLst>
          </p:cNvPr>
          <p:cNvSpPr txBox="1"/>
          <p:nvPr/>
        </p:nvSpPr>
        <p:spPr>
          <a:xfrm>
            <a:off x="577300" y="1514539"/>
            <a:ext cx="451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Directed Acyclic Graph (DAG) for API Users and Sessions Data</a:t>
            </a:r>
            <a:endParaRPr lang="en-CN" sz="12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2CD4CA-15EE-2773-6DE9-8688016569BF}"/>
              </a:ext>
            </a:extLst>
          </p:cNvPr>
          <p:cNvSpPr/>
          <p:nvPr/>
        </p:nvSpPr>
        <p:spPr>
          <a:xfrm>
            <a:off x="7917525" y="1848967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end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D180D32-544E-EFE6-5B4F-8BEB78876330}"/>
              </a:ext>
            </a:extLst>
          </p:cNvPr>
          <p:cNvSpPr/>
          <p:nvPr/>
        </p:nvSpPr>
        <p:spPr>
          <a:xfrm>
            <a:off x="659331" y="1848967"/>
            <a:ext cx="934739" cy="3385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EmptyOperator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3335098-18A8-A125-DF7B-4C9BC7183D27}"/>
              </a:ext>
            </a:extLst>
          </p:cNvPr>
          <p:cNvSpPr/>
          <p:nvPr/>
        </p:nvSpPr>
        <p:spPr>
          <a:xfrm>
            <a:off x="1691897" y="184896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api_users_extract_glue_job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DD2CE8F-37C3-EA4C-6618-F4AAAFD54C4D}"/>
              </a:ext>
            </a:extLst>
          </p:cNvPr>
          <p:cNvSpPr/>
          <p:nvPr/>
        </p:nvSpPr>
        <p:spPr>
          <a:xfrm>
            <a:off x="3198679" y="1848967"/>
            <a:ext cx="16074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json_transform_glue_job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CC3E85-A086-E421-59D8-FAF5DE005951}"/>
              </a:ext>
            </a:extLst>
          </p:cNvPr>
          <p:cNvSpPr/>
          <p:nvPr/>
        </p:nvSpPr>
        <p:spPr>
          <a:xfrm>
            <a:off x="4903961" y="184896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dq_check_users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GlueDataQualityRuleSetEvaluationOperator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89783FB-B42A-174F-9F6B-7FB57FF2F394}"/>
              </a:ext>
            </a:extLst>
          </p:cNvPr>
          <p:cNvSpPr/>
          <p:nvPr/>
        </p:nvSpPr>
        <p:spPr>
          <a:xfrm>
            <a:off x="6410743" y="1848967"/>
            <a:ext cx="1408955" cy="33856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docker_dbt_command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DockerOperator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7A602F-3341-CECA-BC5C-730FCFC2D723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>
            <a:off x="1594070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FB3B1B-56DA-0E46-7CC6-F52A60C831A0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3100852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CC127B-60DD-5F98-8A45-85264C031AE8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4806134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6078EF-3CB9-ADBC-FDEB-8B7739D39B14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6312916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D756C0-2495-57A1-D9EB-1335A9A9A6C3}"/>
              </a:ext>
            </a:extLst>
          </p:cNvPr>
          <p:cNvCxnSpPr>
            <a:stCxn id="42" idx="3"/>
            <a:endCxn id="37" idx="1"/>
          </p:cNvCxnSpPr>
          <p:nvPr/>
        </p:nvCxnSpPr>
        <p:spPr>
          <a:xfrm>
            <a:off x="7819698" y="2018250"/>
            <a:ext cx="97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AC581BA-5EA7-4ED6-8B32-1783C7DDB008}"/>
              </a:ext>
            </a:extLst>
          </p:cNvPr>
          <p:cNvSpPr/>
          <p:nvPr/>
        </p:nvSpPr>
        <p:spPr>
          <a:xfrm>
            <a:off x="1691897" y="240357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api_sessions_extract_glue_job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GlueJobOperator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8499908-28B7-CF2C-A6C2-377D5D28683D}"/>
              </a:ext>
            </a:extLst>
          </p:cNvPr>
          <p:cNvSpPr/>
          <p:nvPr/>
        </p:nvSpPr>
        <p:spPr>
          <a:xfrm>
            <a:off x="4903961" y="2402467"/>
            <a:ext cx="1408955" cy="3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900" dirty="0">
                <a:solidFill>
                  <a:schemeClr val="tx1"/>
                </a:solidFill>
              </a:rPr>
              <a:t>dq_check_sessions</a:t>
            </a:r>
          </a:p>
          <a:p>
            <a:r>
              <a:rPr lang="en-CN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GlueDataQualityRuleSetEvaluationOperator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8BC9C1-CD4F-DEBB-6566-EA493BA3563E}"/>
              </a:ext>
            </a:extLst>
          </p:cNvPr>
          <p:cNvCxnSpPr>
            <a:stCxn id="38" idx="3"/>
            <a:endCxn id="50" idx="1"/>
          </p:cNvCxnSpPr>
          <p:nvPr/>
        </p:nvCxnSpPr>
        <p:spPr>
          <a:xfrm>
            <a:off x="1594070" y="2018250"/>
            <a:ext cx="97827" cy="5546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82A38CD-3F00-D2C2-37B7-E8F93C01C6E7}"/>
              </a:ext>
            </a:extLst>
          </p:cNvPr>
          <p:cNvCxnSpPr>
            <a:stCxn id="50" idx="3"/>
            <a:endCxn id="40" idx="1"/>
          </p:cNvCxnSpPr>
          <p:nvPr/>
        </p:nvCxnSpPr>
        <p:spPr>
          <a:xfrm flipV="1">
            <a:off x="3100852" y="2018250"/>
            <a:ext cx="97827" cy="5546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4CFBD0-E172-DE44-D0E8-789B618C18CF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>
            <a:off x="4806134" y="2018250"/>
            <a:ext cx="97827" cy="553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38FCD4-768E-F250-061E-2743F0C9EB0A}"/>
              </a:ext>
            </a:extLst>
          </p:cNvPr>
          <p:cNvCxnSpPr>
            <a:stCxn id="51" idx="3"/>
            <a:endCxn id="42" idx="1"/>
          </p:cNvCxnSpPr>
          <p:nvPr/>
        </p:nvCxnSpPr>
        <p:spPr>
          <a:xfrm flipV="1">
            <a:off x="6312916" y="2018250"/>
            <a:ext cx="97827" cy="553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2E429D-6265-6A5A-89CA-7ED8A8365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50" y="2871338"/>
            <a:ext cx="1932556" cy="2272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C6A02A9-FA64-9B94-FB47-B7F03E00D761}"/>
              </a:ext>
            </a:extLst>
          </p:cNvPr>
          <p:cNvSpPr txBox="1"/>
          <p:nvPr/>
        </p:nvSpPr>
        <p:spPr>
          <a:xfrm>
            <a:off x="4728364" y="3171412"/>
            <a:ext cx="163346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Users and Sessions Data DAG in Python</a:t>
            </a:r>
          </a:p>
        </p:txBody>
      </p:sp>
      <p:pic>
        <p:nvPicPr>
          <p:cNvPr id="64" name="Picture 6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1B4F894-AC50-2A99-E23B-94894C3D7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28" y="2871337"/>
            <a:ext cx="1860628" cy="2272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6" name="Picture 65" descr="A logo with a colorful pinwheel&#10;&#10;Description automatically generated">
            <a:extLst>
              <a:ext uri="{FF2B5EF4-FFF2-40B4-BE49-F238E27FC236}">
                <a16:creationId xmlns:a16="http://schemas.microsoft.com/office/drawing/2014/main" id="{0EAB3E53-9E23-1200-7AB0-7B3B34CA2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029" y="15004"/>
            <a:ext cx="988134" cy="9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237495"/>
            <a:ext cx="649339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644" y="327520"/>
            <a:ext cx="619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Pipeline Orchestration / Airflow UI and Execution Logs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30B53D-155D-82FE-0162-3654C6CC76E9}"/>
              </a:ext>
            </a:extLst>
          </p:cNvPr>
          <p:cNvSpPr txBox="1"/>
          <p:nvPr/>
        </p:nvSpPr>
        <p:spPr>
          <a:xfrm>
            <a:off x="577300" y="756099"/>
            <a:ext cx="193255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1000" b="1" dirty="0">
                <a:solidFill>
                  <a:srgbClr val="7030A0"/>
                </a:solidFill>
              </a:rPr>
              <a:t>Airflow UI - Start a DAG run: </a:t>
            </a:r>
          </a:p>
        </p:txBody>
      </p:sp>
      <p:pic>
        <p:nvPicPr>
          <p:cNvPr id="66" name="Picture 65" descr="A logo with a colorful pinwheel&#10;&#10;Description automatically generated">
            <a:extLst>
              <a:ext uri="{FF2B5EF4-FFF2-40B4-BE49-F238E27FC236}">
                <a16:creationId xmlns:a16="http://schemas.microsoft.com/office/drawing/2014/main" id="{0EAB3E53-9E23-1200-7AB0-7B3B34CA2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27" y="30754"/>
            <a:ext cx="988134" cy="98813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66E31AF-004C-85AF-ECA4-F9F2345740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50"/>
          <a:stretch/>
        </p:blipFill>
        <p:spPr>
          <a:xfrm>
            <a:off x="577300" y="951848"/>
            <a:ext cx="4622113" cy="17029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ECF6B-EAF8-DC5A-2EF9-8661F7B2FE11}"/>
              </a:ext>
            </a:extLst>
          </p:cNvPr>
          <p:cNvSpPr txBox="1"/>
          <p:nvPr/>
        </p:nvSpPr>
        <p:spPr>
          <a:xfrm>
            <a:off x="5561635" y="952899"/>
            <a:ext cx="186352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800" b="1" dirty="0"/>
              <a:t>Airflow Execution Log – dbt job:</a:t>
            </a:r>
          </a:p>
        </p:txBody>
      </p:sp>
      <p:pic>
        <p:nvPicPr>
          <p:cNvPr id="19" name="Picture 18" descr="A close up of a text&#10;&#10;Description automatically generated">
            <a:extLst>
              <a:ext uri="{FF2B5EF4-FFF2-40B4-BE49-F238E27FC236}">
                <a16:creationId xmlns:a16="http://schemas.microsoft.com/office/drawing/2014/main" id="{36EEE380-E9F9-59E3-2A57-D911C03C58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73"/>
          <a:stretch/>
        </p:blipFill>
        <p:spPr>
          <a:xfrm>
            <a:off x="577300" y="2840845"/>
            <a:ext cx="4147386" cy="838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1EAC89-0F86-5F62-CF77-40D8C632F186}"/>
              </a:ext>
            </a:extLst>
          </p:cNvPr>
          <p:cNvSpPr txBox="1"/>
          <p:nvPr/>
        </p:nvSpPr>
        <p:spPr>
          <a:xfrm>
            <a:off x="577300" y="2648794"/>
            <a:ext cx="326603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800" b="1" dirty="0"/>
              <a:t>Airflow Execution Log – AWS Glue job: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23C10F-F44A-0A38-B2FF-436D613B0C73}"/>
              </a:ext>
            </a:extLst>
          </p:cNvPr>
          <p:cNvSpPr txBox="1"/>
          <p:nvPr/>
        </p:nvSpPr>
        <p:spPr>
          <a:xfrm>
            <a:off x="577300" y="3649548"/>
            <a:ext cx="257309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800" b="1" dirty="0"/>
              <a:t>Airflow Execution Log – Data Quality Check job:</a:t>
            </a: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42B5C462-D323-A0BC-C775-8A9E180E0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"/>
          <a:stretch/>
        </p:blipFill>
        <p:spPr>
          <a:xfrm>
            <a:off x="577300" y="3849763"/>
            <a:ext cx="4147386" cy="1312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8D3ECE61-6A04-E06E-6C19-C14562CE6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060" y="1204927"/>
            <a:ext cx="2833102" cy="11276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7465EA-D88A-4B3D-EDAC-3A3621C1F4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55" y="1924840"/>
            <a:ext cx="3001507" cy="11864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6F548F42-5F4F-4BED-A918-7D47782AA7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5"/>
          <a:stretch/>
        </p:blipFill>
        <p:spPr>
          <a:xfrm>
            <a:off x="5989358" y="2571750"/>
            <a:ext cx="3000999" cy="13951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756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59">
            <a:extLst>
              <a:ext uri="{FF2B5EF4-FFF2-40B4-BE49-F238E27FC236}">
                <a16:creationId xmlns:a16="http://schemas.microsoft.com/office/drawing/2014/main" id="{90E35682-6114-1494-7942-CBF72551C888}"/>
              </a:ext>
            </a:extLst>
          </p:cNvPr>
          <p:cNvSpPr/>
          <p:nvPr/>
        </p:nvSpPr>
        <p:spPr>
          <a:xfrm>
            <a:off x="6983613" y="2421700"/>
            <a:ext cx="2025592" cy="1127194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380" y="215884"/>
            <a:ext cx="3059797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267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Impact and Next Steps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6725" y="1045193"/>
            <a:ext cx="2072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32323"/>
                </a:solidFill>
              </a:rPr>
              <a:t>Create Value for Organization and Stakeholders</a:t>
            </a:r>
            <a:endParaRPr lang="zh-CN" altLang="en-US" b="1" dirty="0">
              <a:solidFill>
                <a:srgbClr val="232323"/>
              </a:solidFill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372533" y="2288625"/>
            <a:ext cx="8410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09226" y="818922"/>
            <a:ext cx="54735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8C937"/>
              </a:buClr>
              <a:buFont typeface="Wingdings" pitchFamily="2" charset="2"/>
              <a:buChar char="ü"/>
            </a:pPr>
            <a:r>
              <a:rPr lang="en-US" altLang="zh-CN" sz="1400" kern="1600" dirty="0"/>
              <a:t>Quality data (Accurate, Consistent, Usable, Discoverable, and Timely) served to stakeholders, driving competitive advantages</a:t>
            </a:r>
          </a:p>
          <a:p>
            <a:pPr marL="285750" indent="-285750">
              <a:buClr>
                <a:srgbClr val="F8C937"/>
              </a:buClr>
              <a:buFont typeface="Wingdings" pitchFamily="2" charset="2"/>
              <a:buChar char="ü"/>
            </a:pPr>
            <a:r>
              <a:rPr lang="en-US" altLang="zh-CN" sz="1400" kern="1600" dirty="0"/>
              <a:t>Reliable, Continuously Operating Data Pipeline reduces error and labor cost (time etc.) with notable increase in efficiency</a:t>
            </a:r>
          </a:p>
          <a:p>
            <a:pPr marL="285750" indent="-285750">
              <a:buClr>
                <a:srgbClr val="F8C937"/>
              </a:buClr>
              <a:buFont typeface="Wingdings" pitchFamily="2" charset="2"/>
              <a:buChar char="ü"/>
            </a:pPr>
            <a:r>
              <a:rPr lang="en-US" altLang="zh-CN" sz="1400" kern="1600" dirty="0"/>
              <a:t>Scalable and Adaptable Process meets current and future potential evolutional needs of the organization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46C86-B598-05F1-3AA4-4E3ED7E84D4A}"/>
              </a:ext>
            </a:extLst>
          </p:cNvPr>
          <p:cNvSpPr txBox="1"/>
          <p:nvPr/>
        </p:nvSpPr>
        <p:spPr>
          <a:xfrm>
            <a:off x="2211952" y="3522660"/>
            <a:ext cx="19350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-20" dirty="0" err="1">
                <a:solidFill>
                  <a:srgbClr val="2E4860"/>
                </a:solidFill>
              </a:rPr>
              <a:t>DataOps</a:t>
            </a:r>
            <a:r>
              <a:rPr lang="en-US" altLang="zh-CN" b="1" spc="-20" dirty="0">
                <a:solidFill>
                  <a:srgbClr val="2E4860"/>
                </a:solidFill>
              </a:rPr>
              <a:t> Advocacy and  Adoption </a:t>
            </a:r>
          </a:p>
          <a:p>
            <a:pPr algn="ctr"/>
            <a:r>
              <a:rPr lang="en-US" altLang="zh-CN" sz="1200" b="1" spc="-20" dirty="0">
                <a:solidFill>
                  <a:srgbClr val="2E4860"/>
                </a:solidFill>
              </a:rPr>
              <a:t>(organizational ways of working, team and stakeholder management, etc.)</a:t>
            </a:r>
            <a:endParaRPr lang="zh-CN" altLang="en-US" sz="1200" b="1" spc="-20" dirty="0">
              <a:solidFill>
                <a:srgbClr val="2E48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12748-5046-5E17-2501-D19F6DBA2B37}"/>
              </a:ext>
            </a:extLst>
          </p:cNvPr>
          <p:cNvSpPr txBox="1"/>
          <p:nvPr/>
        </p:nvSpPr>
        <p:spPr>
          <a:xfrm>
            <a:off x="4640158" y="3523770"/>
            <a:ext cx="1935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-10" dirty="0">
                <a:solidFill>
                  <a:srgbClr val="2E4860"/>
                </a:solidFill>
              </a:rPr>
              <a:t>Infrastructure CI/CD based on requirement changes</a:t>
            </a:r>
          </a:p>
          <a:p>
            <a:pPr algn="ctr"/>
            <a:r>
              <a:rPr lang="en-US" altLang="zh-CN" sz="1100" b="1" spc="-10" dirty="0">
                <a:solidFill>
                  <a:srgbClr val="2E4860"/>
                </a:solidFill>
              </a:rPr>
              <a:t>(experimentation and evaluation of latest technologies, etc.)</a:t>
            </a:r>
            <a:endParaRPr lang="zh-CN" altLang="en-US" sz="1100" b="1" spc="-10" dirty="0">
              <a:solidFill>
                <a:srgbClr val="2E48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7606F-118E-1A2E-C425-01E2A8F502CC}"/>
              </a:ext>
            </a:extLst>
          </p:cNvPr>
          <p:cNvSpPr txBox="1"/>
          <p:nvPr/>
        </p:nvSpPr>
        <p:spPr>
          <a:xfrm>
            <a:off x="7057302" y="3541129"/>
            <a:ext cx="1935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-10" dirty="0">
                <a:solidFill>
                  <a:srgbClr val="2E4860"/>
                </a:solidFill>
              </a:rPr>
              <a:t>Expansion to Machine Learning and AI use cases</a:t>
            </a:r>
          </a:p>
          <a:p>
            <a:pPr algn="ctr"/>
            <a:r>
              <a:rPr lang="en-US" altLang="zh-CN" sz="1200" b="1" spc="-10" dirty="0">
                <a:solidFill>
                  <a:srgbClr val="2E4860"/>
                </a:solidFill>
              </a:rPr>
              <a:t>(streaming processing, vector DB storage, etc.)</a:t>
            </a:r>
            <a:endParaRPr lang="zh-CN" altLang="en-US" sz="1200" b="1" spc="-10" dirty="0">
              <a:solidFill>
                <a:srgbClr val="2E4860"/>
              </a:solidFill>
            </a:endParaRPr>
          </a:p>
        </p:txBody>
      </p:sp>
      <p:sp>
        <p:nvSpPr>
          <p:cNvPr id="32" name="矩形 22">
            <a:extLst>
              <a:ext uri="{FF2B5EF4-FFF2-40B4-BE49-F238E27FC236}">
                <a16:creationId xmlns:a16="http://schemas.microsoft.com/office/drawing/2014/main" id="{0FACF689-247A-0518-FF65-30A8E9F0A44B}"/>
              </a:ext>
            </a:extLst>
          </p:cNvPr>
          <p:cNvSpPr/>
          <p:nvPr/>
        </p:nvSpPr>
        <p:spPr>
          <a:xfrm>
            <a:off x="2223014" y="2417841"/>
            <a:ext cx="2025592" cy="1127194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DABFE951-EF8B-BCDA-9BC9-56E7101F9095}"/>
              </a:ext>
            </a:extLst>
          </p:cNvPr>
          <p:cNvSpPr/>
          <p:nvPr/>
        </p:nvSpPr>
        <p:spPr>
          <a:xfrm>
            <a:off x="4572000" y="2415475"/>
            <a:ext cx="2020061" cy="1127194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9235">
            <a:extLst>
              <a:ext uri="{FF2B5EF4-FFF2-40B4-BE49-F238E27FC236}">
                <a16:creationId xmlns:a16="http://schemas.microsoft.com/office/drawing/2014/main" id="{6B0F10E1-444C-06B2-953A-FBA2B7A81F8D}"/>
              </a:ext>
            </a:extLst>
          </p:cNvPr>
          <p:cNvGrpSpPr/>
          <p:nvPr/>
        </p:nvGrpSpPr>
        <p:grpSpPr>
          <a:xfrm>
            <a:off x="5459773" y="2661703"/>
            <a:ext cx="244513" cy="624872"/>
            <a:chOff x="4449841" y="1591597"/>
            <a:chExt cx="244513" cy="624872"/>
          </a:xfrm>
          <a:solidFill>
            <a:schemeClr val="tx1"/>
          </a:solidFill>
        </p:grpSpPr>
        <p:sp>
          <p:nvSpPr>
            <p:cNvPr id="44" name="等腰三角形 9224">
              <a:extLst>
                <a:ext uri="{FF2B5EF4-FFF2-40B4-BE49-F238E27FC236}">
                  <a16:creationId xmlns:a16="http://schemas.microsoft.com/office/drawing/2014/main" id="{BFC2C5FD-0810-BA67-38B9-DEE7DAD5F412}"/>
                </a:ext>
              </a:extLst>
            </p:cNvPr>
            <p:cNvSpPr/>
            <p:nvPr/>
          </p:nvSpPr>
          <p:spPr>
            <a:xfrm rot="2644183">
              <a:off x="4518770" y="1591597"/>
              <a:ext cx="175584" cy="328927"/>
            </a:xfrm>
            <a:prstGeom prst="triangle">
              <a:avLst>
                <a:gd name="adj" fmla="val 52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6">
              <a:extLst>
                <a:ext uri="{FF2B5EF4-FFF2-40B4-BE49-F238E27FC236}">
                  <a16:creationId xmlns:a16="http://schemas.microsoft.com/office/drawing/2014/main" id="{0373169E-454C-1659-9881-EC3CBFF05A02}"/>
                </a:ext>
              </a:extLst>
            </p:cNvPr>
            <p:cNvSpPr/>
            <p:nvPr/>
          </p:nvSpPr>
          <p:spPr>
            <a:xfrm rot="13440000">
              <a:off x="4449841" y="1887542"/>
              <a:ext cx="175584" cy="328927"/>
            </a:xfrm>
            <a:prstGeom prst="triangle">
              <a:avLst>
                <a:gd name="adj" fmla="val 52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E6A9F33-6587-C4A2-0C56-BA3C5EEE29F7}"/>
              </a:ext>
            </a:extLst>
          </p:cNvPr>
          <p:cNvSpPr txBox="1"/>
          <p:nvPr/>
        </p:nvSpPr>
        <p:spPr>
          <a:xfrm>
            <a:off x="466725" y="2566469"/>
            <a:ext cx="174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32323"/>
                </a:solidFill>
              </a:rPr>
              <a:t>Further Improvements</a:t>
            </a:r>
            <a:endParaRPr lang="zh-CN" altLang="en-US" b="1" dirty="0">
              <a:solidFill>
                <a:srgbClr val="232323"/>
              </a:solidFill>
            </a:endParaRPr>
          </a:p>
        </p:txBody>
      </p:sp>
      <p:pic>
        <p:nvPicPr>
          <p:cNvPr id="49" name="Graphic 48" descr="Cheers outline">
            <a:extLst>
              <a:ext uri="{FF2B5EF4-FFF2-40B4-BE49-F238E27FC236}">
                <a16:creationId xmlns:a16="http://schemas.microsoft.com/office/drawing/2014/main" id="{4AEB66F6-FACE-A9F8-682F-2CB642EC7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394" y="2532933"/>
            <a:ext cx="914400" cy="914400"/>
          </a:xfrm>
          <a:prstGeom prst="rect">
            <a:avLst/>
          </a:prstGeom>
        </p:spPr>
      </p:pic>
      <p:pic>
        <p:nvPicPr>
          <p:cNvPr id="51" name="Graphic 50" descr="Server outline">
            <a:extLst>
              <a:ext uri="{FF2B5EF4-FFF2-40B4-BE49-F238E27FC236}">
                <a16:creationId xmlns:a16="http://schemas.microsoft.com/office/drawing/2014/main" id="{9FD3A0D1-DF16-1E06-EFD4-B7DB1B459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9209" y="2528089"/>
            <a:ext cx="914400" cy="9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2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2925" y="1091248"/>
            <a:ext cx="4390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2E4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lang="zh-CN" altLang="en-US" sz="6000" b="1" dirty="0">
              <a:solidFill>
                <a:srgbClr val="2E4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48635" y="3686584"/>
            <a:ext cx="2839739" cy="473945"/>
          </a:xfrm>
          <a:prstGeom prst="rect">
            <a:avLst/>
          </a:prstGeom>
          <a:solidFill>
            <a:srgbClr val="2E48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61975" y="2643188"/>
            <a:ext cx="4600575" cy="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8154" y="2743507"/>
            <a:ext cx="435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Any Questions? Please let me know!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569" y="4241800"/>
            <a:ext cx="299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Susie Bai</a:t>
            </a:r>
            <a:endParaRPr lang="zh-CN" altLang="en-US" sz="1000" i="1" dirty="0"/>
          </a:p>
        </p:txBody>
      </p:sp>
      <p:sp>
        <p:nvSpPr>
          <p:cNvPr id="12" name="矩形 1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2925" y="4124810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6624638" y="1326356"/>
            <a:ext cx="1092993" cy="1090613"/>
          </a:xfrm>
          <a:prstGeom prst="line">
            <a:avLst/>
          </a:prstGeom>
          <a:ln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93694" y="2445154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8C937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 latest headshot</a:t>
            </a:r>
            <a:endParaRPr lang="zh-CN" altLang="en-US" sz="900" dirty="0">
              <a:solidFill>
                <a:srgbClr val="F8C937"/>
              </a:solidFill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745954" y="521906"/>
            <a:ext cx="2839245" cy="2839245"/>
          </a:xfrm>
          <a:prstGeom prst="ellipse">
            <a:avLst/>
          </a:prstGeom>
          <a:noFill/>
          <a:ln w="9525"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7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Name </a:t>
            </a:r>
            <a:r>
              <a:rPr lang="en-US" altLang="zh-CN" sz="900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Keynote Presentation</a:t>
            </a:r>
            <a:endParaRPr lang="zh-CN" altLang="en-US" sz="900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81" y="215884"/>
            <a:ext cx="195738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166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Introduction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9585" y="982044"/>
            <a:ext cx="392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32323"/>
                </a:solidFill>
              </a:rPr>
              <a:t>The Journey Begin</a:t>
            </a:r>
            <a:endParaRPr lang="zh-CN" altLang="en-US" sz="2400" b="1" dirty="0">
              <a:solidFill>
                <a:srgbClr val="232323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5873" y="1542571"/>
            <a:ext cx="37041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3474" y="1533045"/>
            <a:ext cx="3890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kern="1600" dirty="0" err="1"/>
              <a:t>Donec</a:t>
            </a:r>
            <a:r>
              <a:rPr lang="en-US" altLang="zh-CN" sz="1400" b="1" kern="1600" dirty="0"/>
              <a:t> id </a:t>
            </a:r>
            <a:r>
              <a:rPr lang="en-US" altLang="zh-CN" sz="1400" b="1" kern="1600" dirty="0" err="1"/>
              <a:t>elit</a:t>
            </a:r>
            <a:r>
              <a:rPr lang="en-US" altLang="zh-CN" sz="1400" b="1" kern="1600" dirty="0"/>
              <a:t> non mi </a:t>
            </a:r>
            <a:r>
              <a:rPr lang="en-US" altLang="zh-CN" sz="1400" b="1" kern="1600" dirty="0" err="1"/>
              <a:t>porta</a:t>
            </a:r>
            <a:r>
              <a:rPr lang="en-US" altLang="zh-CN" sz="1400" b="1" kern="1600" dirty="0"/>
              <a:t> </a:t>
            </a:r>
            <a:r>
              <a:rPr lang="en-US" altLang="zh-CN" sz="1400" b="1" kern="1600" dirty="0" err="1"/>
              <a:t>gravida</a:t>
            </a:r>
            <a:r>
              <a:rPr lang="en-US" altLang="zh-CN" sz="1400" b="1" kern="1600" dirty="0"/>
              <a:t> at </a:t>
            </a:r>
            <a:r>
              <a:rPr lang="en-US" altLang="zh-CN" sz="1400" b="1" kern="1600" dirty="0" err="1"/>
              <a:t>eget</a:t>
            </a:r>
            <a:r>
              <a:rPr lang="en-US" altLang="zh-CN" sz="1400" b="1" kern="1600" dirty="0"/>
              <a:t> </a:t>
            </a:r>
            <a:r>
              <a:rPr lang="en-US" altLang="zh-CN" sz="1400" b="1" spc="30" dirty="0" err="1"/>
              <a:t>metus</a:t>
            </a:r>
            <a:r>
              <a:rPr lang="en-US" altLang="zh-CN" sz="1400" b="1" spc="30" dirty="0"/>
              <a:t>. </a:t>
            </a:r>
            <a:r>
              <a:rPr lang="en-US" altLang="zh-CN" sz="1400" b="1" spc="30" dirty="0" err="1"/>
              <a:t>Fusce</a:t>
            </a:r>
            <a:r>
              <a:rPr lang="en-US" altLang="zh-CN" sz="1400" b="1" spc="30" dirty="0"/>
              <a:t> </a:t>
            </a:r>
            <a:r>
              <a:rPr lang="en-US" altLang="zh-CN" sz="1400" b="1" spc="30" dirty="0" err="1"/>
              <a:t>dapibus</a:t>
            </a:r>
            <a:r>
              <a:rPr lang="en-US" altLang="zh-CN" sz="1400" b="1" spc="30" dirty="0"/>
              <a:t>, </a:t>
            </a:r>
            <a:r>
              <a:rPr lang="en-US" altLang="zh-CN" sz="1400" b="1" spc="30" dirty="0" err="1"/>
              <a:t>tellus</a:t>
            </a:r>
            <a:r>
              <a:rPr lang="en-US" altLang="zh-CN" sz="1400" b="1" spc="30" dirty="0"/>
              <a:t> ac </a:t>
            </a:r>
            <a:r>
              <a:rPr lang="en-US" altLang="zh-CN" sz="1400" b="1" spc="30" dirty="0" err="1"/>
              <a:t>cursus</a:t>
            </a:r>
            <a:r>
              <a:rPr lang="en-US" altLang="zh-CN" sz="1400" b="1" spc="30" dirty="0"/>
              <a:t> </a:t>
            </a:r>
            <a:r>
              <a:rPr lang="en-US" altLang="zh-CN" sz="1400" b="1" dirty="0" err="1"/>
              <a:t>commodo</a:t>
            </a:r>
            <a:r>
              <a:rPr lang="en-US" altLang="zh-CN" sz="1400" b="1" dirty="0"/>
              <a:t>, </a:t>
            </a:r>
            <a:r>
              <a:rPr lang="en-US" altLang="zh-CN" sz="1400" b="1" dirty="0" err="1"/>
              <a:t>tortor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mauris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condimentum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nibh</a:t>
            </a:r>
            <a:r>
              <a:rPr lang="en-US" altLang="zh-CN" sz="1400" b="1" dirty="0"/>
              <a:t>, </a:t>
            </a:r>
            <a:r>
              <a:rPr lang="en-US" altLang="zh-CN" sz="1400" b="1" dirty="0" err="1"/>
              <a:t>ut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fermentum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massa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justo</a:t>
            </a:r>
            <a:r>
              <a:rPr lang="en-US" altLang="zh-CN" sz="1400" b="1" dirty="0"/>
              <a:t> sit </a:t>
            </a:r>
            <a:r>
              <a:rPr lang="en-US" altLang="zh-CN" sz="1400" b="1" dirty="0" err="1"/>
              <a:t>amet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risus</a:t>
            </a:r>
            <a:r>
              <a:rPr lang="en-US" altLang="zh-CN" sz="1400" b="1" dirty="0"/>
              <a:t>. </a:t>
            </a:r>
            <a:r>
              <a:rPr lang="en-US" altLang="zh-CN" sz="1400" b="1" dirty="0" err="1"/>
              <a:t>Fusce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dapibus</a:t>
            </a:r>
            <a:r>
              <a:rPr lang="en-US" altLang="zh-CN" sz="1400" b="1" dirty="0"/>
              <a:t>, </a:t>
            </a:r>
            <a:r>
              <a:rPr lang="en-US" altLang="zh-CN" sz="1400" b="1" dirty="0" err="1"/>
              <a:t>tellus</a:t>
            </a:r>
            <a:r>
              <a:rPr lang="en-US" altLang="zh-CN" sz="1400" b="1" dirty="0"/>
              <a:t> ac </a:t>
            </a:r>
            <a:r>
              <a:rPr lang="en-US" altLang="zh-CN" sz="1400" b="1" dirty="0" err="1"/>
              <a:t>cursus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commodo</a:t>
            </a:r>
            <a:r>
              <a:rPr lang="en-US" altLang="zh-CN" sz="1400" b="1" dirty="0"/>
              <a:t>, </a:t>
            </a:r>
            <a:r>
              <a:rPr lang="en-US" altLang="zh-CN" sz="1400" b="1" dirty="0" err="1"/>
              <a:t>tortor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mauris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condimentum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nibh</a:t>
            </a:r>
            <a:r>
              <a:rPr lang="en-US" altLang="zh-CN" sz="1400" b="1" dirty="0"/>
              <a:t>, </a:t>
            </a:r>
            <a:r>
              <a:rPr lang="en-US" altLang="zh-CN" sz="1400" b="1" dirty="0" err="1"/>
              <a:t>ut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fermentum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massa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justo</a:t>
            </a:r>
            <a:r>
              <a:rPr lang="en-US" altLang="zh-CN" sz="1400" b="1" dirty="0"/>
              <a:t> sit </a:t>
            </a:r>
            <a:r>
              <a:rPr lang="en-US" altLang="zh-CN" sz="1400" b="1" dirty="0" err="1"/>
              <a:t>amet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risus</a:t>
            </a:r>
            <a:r>
              <a:rPr lang="en-US" altLang="zh-CN" sz="1400" b="1" dirty="0"/>
              <a:t>. </a:t>
            </a:r>
            <a:r>
              <a:rPr lang="en-US" altLang="zh-CN" sz="1400" b="1" dirty="0" err="1"/>
              <a:t>Curabitur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blandit</a:t>
            </a:r>
            <a:r>
              <a:rPr lang="en-US" altLang="zh-CN" sz="1400" b="1" dirty="0"/>
              <a:t> tempus </a:t>
            </a:r>
            <a:r>
              <a:rPr lang="en-US" altLang="zh-CN" sz="1400" b="1" dirty="0" err="1"/>
              <a:t>porttitor</a:t>
            </a:r>
            <a:r>
              <a:rPr lang="en-US" altLang="zh-CN" sz="1400" b="1" dirty="0"/>
              <a:t>.</a:t>
            </a:r>
            <a:endParaRPr lang="zh-CN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785079" y="1326480"/>
            <a:ext cx="3854096" cy="176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zh-CN" sz="1400" kern="1600" spc="-20" dirty="0" err="1"/>
              <a:t>Donec</a:t>
            </a:r>
            <a:r>
              <a:rPr lang="en-US" altLang="zh-CN" sz="1400" kern="1600" spc="-20" dirty="0"/>
              <a:t> id </a:t>
            </a:r>
            <a:r>
              <a:rPr lang="en-US" altLang="zh-CN" sz="1400" kern="1600" spc="-20" dirty="0" err="1"/>
              <a:t>elit</a:t>
            </a:r>
            <a:r>
              <a:rPr lang="en-US" altLang="zh-CN" sz="1400" kern="1600" spc="-20" dirty="0"/>
              <a:t> non mi </a:t>
            </a:r>
            <a:r>
              <a:rPr lang="en-US" altLang="zh-CN" sz="1400" kern="1600" spc="-20" dirty="0" err="1"/>
              <a:t>porta</a:t>
            </a:r>
            <a:r>
              <a:rPr lang="en-US" altLang="zh-CN" sz="1400" kern="1600" spc="-20" dirty="0"/>
              <a:t> </a:t>
            </a:r>
            <a:r>
              <a:rPr lang="en-US" altLang="zh-CN" sz="1400" kern="1600" spc="-20" dirty="0" err="1"/>
              <a:t>gravida</a:t>
            </a:r>
            <a:r>
              <a:rPr lang="en-US" altLang="zh-CN" sz="1400" kern="1600" spc="-20" dirty="0"/>
              <a:t> at </a:t>
            </a:r>
            <a:r>
              <a:rPr lang="en-US" altLang="zh-CN" sz="1400" kern="1600" spc="-20" dirty="0" err="1"/>
              <a:t>eget</a:t>
            </a:r>
            <a:r>
              <a:rPr lang="en-US" altLang="zh-CN" sz="1400" kern="1600" spc="-20" dirty="0"/>
              <a:t> </a:t>
            </a:r>
            <a:r>
              <a:rPr lang="en-US" altLang="zh-CN" sz="1400" spc="-20" dirty="0" err="1"/>
              <a:t>metus</a:t>
            </a:r>
            <a:r>
              <a:rPr lang="en-US" altLang="zh-CN" sz="1400" spc="-20" dirty="0"/>
              <a:t>. </a:t>
            </a:r>
            <a:r>
              <a:rPr lang="en-US" altLang="zh-CN" sz="1400" spc="-20" dirty="0" err="1"/>
              <a:t>Fusce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dapibus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tellus</a:t>
            </a:r>
            <a:r>
              <a:rPr lang="en-US" altLang="zh-CN" sz="1400" spc="-20" dirty="0"/>
              <a:t> ac </a:t>
            </a:r>
            <a:r>
              <a:rPr lang="en-US" altLang="zh-CN" sz="1400" spc="-20" dirty="0" err="1"/>
              <a:t>cursus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commodo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tortor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mauris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condimentum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nibh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ut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fermentum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massa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justo</a:t>
            </a:r>
            <a:r>
              <a:rPr lang="en-US" altLang="zh-CN" sz="1400" spc="-20" dirty="0"/>
              <a:t> sit </a:t>
            </a:r>
            <a:r>
              <a:rPr lang="en-US" altLang="zh-CN" sz="1400" spc="-20" dirty="0" err="1"/>
              <a:t>amet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risus</a:t>
            </a:r>
            <a:r>
              <a:rPr lang="en-US" altLang="zh-CN" sz="1400" spc="-20" dirty="0"/>
              <a:t>. </a:t>
            </a:r>
            <a:r>
              <a:rPr lang="en-US" altLang="zh-CN" sz="1400" spc="-20" dirty="0" err="1"/>
              <a:t>Fusce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dapibus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tellus</a:t>
            </a:r>
            <a:r>
              <a:rPr lang="en-US" altLang="zh-CN" sz="1400" spc="-20" dirty="0"/>
              <a:t> ac </a:t>
            </a:r>
            <a:r>
              <a:rPr lang="en-US" altLang="zh-CN" sz="1400" spc="-20" dirty="0" err="1"/>
              <a:t>cursus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commodo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tortor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mauris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condimentum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nibh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ut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fermentum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massa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justo</a:t>
            </a:r>
            <a:r>
              <a:rPr lang="en-US" altLang="zh-CN" sz="1400" spc="-20" dirty="0"/>
              <a:t> sit </a:t>
            </a:r>
            <a:r>
              <a:rPr lang="en-US" altLang="zh-CN" sz="1400" spc="-20" dirty="0" err="1"/>
              <a:t>amet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risus</a:t>
            </a:r>
            <a:r>
              <a:rPr lang="en-US" altLang="zh-CN" sz="1400" spc="-20" dirty="0"/>
              <a:t>. </a:t>
            </a:r>
            <a:r>
              <a:rPr lang="en-US" altLang="zh-CN" sz="1400" spc="-20" dirty="0" err="1"/>
              <a:t>Curabitur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blandit</a:t>
            </a:r>
            <a:r>
              <a:rPr lang="en-US" altLang="zh-CN" sz="1400" spc="-20" dirty="0"/>
              <a:t> tempus </a:t>
            </a:r>
            <a:r>
              <a:rPr lang="en-US" altLang="zh-CN" sz="1400" spc="-20" dirty="0" err="1"/>
              <a:t>porttitor</a:t>
            </a:r>
            <a:r>
              <a:rPr lang="en-US" altLang="zh-CN" sz="1400" spc="-20" dirty="0"/>
              <a:t>.</a:t>
            </a:r>
            <a:endParaRPr lang="zh-CN" altLang="en-US" sz="1400" spc="-20" dirty="0"/>
          </a:p>
        </p:txBody>
      </p:sp>
      <p:sp>
        <p:nvSpPr>
          <p:cNvPr id="19" name="TextBox 18"/>
          <p:cNvSpPr txBox="1"/>
          <p:nvPr/>
        </p:nvSpPr>
        <p:spPr>
          <a:xfrm>
            <a:off x="4780316" y="3177951"/>
            <a:ext cx="3685821" cy="134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zh-CN" sz="1400" kern="1600" spc="-20" dirty="0" err="1"/>
              <a:t>Donec</a:t>
            </a:r>
            <a:r>
              <a:rPr lang="en-US" altLang="zh-CN" sz="1400" kern="1600" spc="-20" dirty="0"/>
              <a:t> id </a:t>
            </a:r>
            <a:r>
              <a:rPr lang="en-US" altLang="zh-CN" sz="1400" kern="1600" spc="-20" dirty="0" err="1"/>
              <a:t>elit</a:t>
            </a:r>
            <a:r>
              <a:rPr lang="en-US" altLang="zh-CN" sz="1400" kern="1600" spc="-20" dirty="0"/>
              <a:t> non mi </a:t>
            </a:r>
            <a:r>
              <a:rPr lang="en-US" altLang="zh-CN" sz="1400" kern="1600" spc="-20" dirty="0" err="1"/>
              <a:t>porta</a:t>
            </a:r>
            <a:r>
              <a:rPr lang="en-US" altLang="zh-CN" sz="1400" kern="1600" spc="-20" dirty="0"/>
              <a:t> </a:t>
            </a:r>
            <a:r>
              <a:rPr lang="en-US" altLang="zh-CN" sz="1400" kern="1600" spc="-20" dirty="0" err="1"/>
              <a:t>gravida</a:t>
            </a:r>
            <a:r>
              <a:rPr lang="en-US" altLang="zh-CN" sz="1400" kern="1600" spc="-20" dirty="0"/>
              <a:t> at </a:t>
            </a:r>
            <a:r>
              <a:rPr lang="en-US" altLang="zh-CN" sz="1400" kern="1600" spc="-20" dirty="0" err="1"/>
              <a:t>eget</a:t>
            </a:r>
            <a:r>
              <a:rPr lang="en-US" altLang="zh-CN" sz="1400" kern="1600" spc="-20" dirty="0"/>
              <a:t> </a:t>
            </a:r>
            <a:r>
              <a:rPr lang="en-US" altLang="zh-CN" sz="1400" spc="-20" dirty="0" err="1"/>
              <a:t>metus</a:t>
            </a:r>
            <a:r>
              <a:rPr lang="en-US" altLang="zh-CN" sz="1400" spc="-20" dirty="0"/>
              <a:t>. </a:t>
            </a:r>
            <a:r>
              <a:rPr lang="en-US" altLang="zh-CN" sz="1400" spc="-20" dirty="0" err="1"/>
              <a:t>Fusce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dapibus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tellus</a:t>
            </a:r>
            <a:r>
              <a:rPr lang="en-US" altLang="zh-CN" sz="1400" spc="-20" dirty="0"/>
              <a:t> ac </a:t>
            </a:r>
            <a:r>
              <a:rPr lang="en-US" altLang="zh-CN" sz="1400" spc="-20" dirty="0" err="1"/>
              <a:t>cursus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commodo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tortor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mauris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condimentum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nibh</a:t>
            </a:r>
            <a:r>
              <a:rPr lang="en-US" altLang="zh-CN" sz="1400" spc="-20" dirty="0"/>
              <a:t>. </a:t>
            </a:r>
          </a:p>
          <a:p>
            <a:pPr>
              <a:lnSpc>
                <a:spcPct val="97000"/>
              </a:lnSpc>
            </a:pPr>
            <a:r>
              <a:rPr lang="en-US" altLang="zh-CN" sz="1400" kern="1600" spc="-20" dirty="0" err="1"/>
              <a:t>Donec</a:t>
            </a:r>
            <a:r>
              <a:rPr lang="en-US" altLang="zh-CN" sz="1400" kern="1600" spc="-20" dirty="0"/>
              <a:t> id </a:t>
            </a:r>
            <a:r>
              <a:rPr lang="en-US" altLang="zh-CN" sz="1400" kern="1600" spc="-20" dirty="0" err="1"/>
              <a:t>elit</a:t>
            </a:r>
            <a:r>
              <a:rPr lang="en-US" altLang="zh-CN" sz="1400" kern="1600" spc="-20" dirty="0"/>
              <a:t> non mi </a:t>
            </a:r>
            <a:r>
              <a:rPr lang="en-US" altLang="zh-CN" sz="1400" kern="1600" spc="-20" dirty="0" err="1"/>
              <a:t>porta</a:t>
            </a:r>
            <a:r>
              <a:rPr lang="en-US" altLang="zh-CN" sz="1400" kern="1600" spc="-20" dirty="0"/>
              <a:t> </a:t>
            </a:r>
            <a:r>
              <a:rPr lang="en-US" altLang="zh-CN" sz="1400" kern="1600" spc="-20" dirty="0" err="1"/>
              <a:t>gravida</a:t>
            </a:r>
            <a:r>
              <a:rPr lang="en-US" altLang="zh-CN" sz="1400" kern="1600" spc="-20" dirty="0"/>
              <a:t> at </a:t>
            </a:r>
            <a:r>
              <a:rPr lang="en-US" altLang="zh-CN" sz="1400" kern="1600" spc="-20" dirty="0" err="1"/>
              <a:t>eget</a:t>
            </a:r>
            <a:r>
              <a:rPr lang="en-US" altLang="zh-CN" sz="1400" kern="1600" spc="-20" dirty="0"/>
              <a:t> </a:t>
            </a:r>
            <a:r>
              <a:rPr lang="en-US" altLang="zh-CN" sz="1400" spc="-20" dirty="0" err="1"/>
              <a:t>metus</a:t>
            </a:r>
            <a:r>
              <a:rPr lang="en-US" altLang="zh-CN" sz="1400" spc="-20" dirty="0"/>
              <a:t>. </a:t>
            </a:r>
            <a:r>
              <a:rPr lang="en-US" altLang="zh-CN" sz="1400" spc="-20" dirty="0" err="1"/>
              <a:t>Fusce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dapibus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tellus</a:t>
            </a:r>
            <a:r>
              <a:rPr lang="en-US" altLang="zh-CN" sz="1400" spc="-20" dirty="0"/>
              <a:t> ac </a:t>
            </a:r>
            <a:r>
              <a:rPr lang="en-US" altLang="zh-CN" sz="1400" spc="-20" dirty="0" err="1"/>
              <a:t>cursus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commodo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tortor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mauris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condimentum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nibh</a:t>
            </a:r>
            <a:r>
              <a:rPr lang="en-US" altLang="zh-CN" sz="1400" spc="-20" dirty="0"/>
              <a:t>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474" y="3391367"/>
            <a:ext cx="3685821" cy="134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zh-CN" sz="1400" kern="1600" spc="-20" dirty="0" err="1"/>
              <a:t>Donec</a:t>
            </a:r>
            <a:r>
              <a:rPr lang="en-US" altLang="zh-CN" sz="1400" kern="1600" spc="-20" dirty="0"/>
              <a:t> id </a:t>
            </a:r>
            <a:r>
              <a:rPr lang="en-US" altLang="zh-CN" sz="1400" kern="1600" spc="-20" dirty="0" err="1"/>
              <a:t>elit</a:t>
            </a:r>
            <a:r>
              <a:rPr lang="en-US" altLang="zh-CN" sz="1400" kern="1600" spc="-20" dirty="0"/>
              <a:t> non mi </a:t>
            </a:r>
            <a:r>
              <a:rPr lang="en-US" altLang="zh-CN" sz="1400" kern="1600" spc="-20" dirty="0" err="1"/>
              <a:t>porta</a:t>
            </a:r>
            <a:r>
              <a:rPr lang="en-US" altLang="zh-CN" sz="1400" kern="1600" spc="-20" dirty="0"/>
              <a:t> </a:t>
            </a:r>
            <a:r>
              <a:rPr lang="en-US" altLang="zh-CN" sz="1400" kern="1600" spc="-20" dirty="0" err="1"/>
              <a:t>gravida</a:t>
            </a:r>
            <a:r>
              <a:rPr lang="en-US" altLang="zh-CN" sz="1400" kern="1600" spc="-20" dirty="0"/>
              <a:t> at </a:t>
            </a:r>
            <a:r>
              <a:rPr lang="en-US" altLang="zh-CN" sz="1400" kern="1600" spc="-20" dirty="0" err="1"/>
              <a:t>eget</a:t>
            </a:r>
            <a:r>
              <a:rPr lang="en-US" altLang="zh-CN" sz="1400" kern="1600" spc="-20" dirty="0"/>
              <a:t> </a:t>
            </a:r>
            <a:r>
              <a:rPr lang="en-US" altLang="zh-CN" sz="1400" spc="-20" dirty="0" err="1"/>
              <a:t>metus</a:t>
            </a:r>
            <a:r>
              <a:rPr lang="en-US" altLang="zh-CN" sz="1400" spc="-20" dirty="0"/>
              <a:t>. </a:t>
            </a:r>
            <a:r>
              <a:rPr lang="en-US" altLang="zh-CN" sz="1400" spc="-20" dirty="0" err="1"/>
              <a:t>Fusce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dapibus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tellus</a:t>
            </a:r>
            <a:r>
              <a:rPr lang="en-US" altLang="zh-CN" sz="1400" spc="-20" dirty="0"/>
              <a:t> ac </a:t>
            </a:r>
            <a:r>
              <a:rPr lang="en-US" altLang="zh-CN" sz="1400" spc="-20" dirty="0" err="1"/>
              <a:t>cursus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commodo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tortor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mauris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condimentum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nibh</a:t>
            </a:r>
            <a:r>
              <a:rPr lang="en-US" altLang="zh-CN" sz="1400" spc="-20" dirty="0"/>
              <a:t>. </a:t>
            </a:r>
          </a:p>
          <a:p>
            <a:pPr>
              <a:lnSpc>
                <a:spcPct val="97000"/>
              </a:lnSpc>
            </a:pPr>
            <a:r>
              <a:rPr lang="en-US" altLang="zh-CN" sz="1400" kern="1600" spc="-20" dirty="0" err="1"/>
              <a:t>Donec</a:t>
            </a:r>
            <a:r>
              <a:rPr lang="en-US" altLang="zh-CN" sz="1400" kern="1600" spc="-20" dirty="0"/>
              <a:t> id </a:t>
            </a:r>
            <a:r>
              <a:rPr lang="en-US" altLang="zh-CN" sz="1400" kern="1600" spc="-20" dirty="0" err="1"/>
              <a:t>elit</a:t>
            </a:r>
            <a:r>
              <a:rPr lang="en-US" altLang="zh-CN" sz="1400" kern="1600" spc="-20" dirty="0"/>
              <a:t> non mi </a:t>
            </a:r>
            <a:r>
              <a:rPr lang="en-US" altLang="zh-CN" sz="1400" kern="1600" spc="-20" dirty="0" err="1"/>
              <a:t>porta</a:t>
            </a:r>
            <a:r>
              <a:rPr lang="en-US" altLang="zh-CN" sz="1400" kern="1600" spc="-20" dirty="0"/>
              <a:t> </a:t>
            </a:r>
            <a:r>
              <a:rPr lang="en-US" altLang="zh-CN" sz="1400" kern="1600" spc="-20" dirty="0" err="1"/>
              <a:t>gravida</a:t>
            </a:r>
            <a:r>
              <a:rPr lang="en-US" altLang="zh-CN" sz="1400" kern="1600" spc="-20" dirty="0"/>
              <a:t> at </a:t>
            </a:r>
            <a:r>
              <a:rPr lang="en-US" altLang="zh-CN" sz="1400" kern="1600" spc="-20" dirty="0" err="1"/>
              <a:t>eget</a:t>
            </a:r>
            <a:r>
              <a:rPr lang="en-US" altLang="zh-CN" sz="1400" kern="1600" spc="-20" dirty="0"/>
              <a:t> </a:t>
            </a:r>
            <a:r>
              <a:rPr lang="en-US" altLang="zh-CN" sz="1400" spc="-20" dirty="0" err="1"/>
              <a:t>metus</a:t>
            </a:r>
            <a:r>
              <a:rPr lang="en-US" altLang="zh-CN" sz="1400" spc="-20" dirty="0"/>
              <a:t>. </a:t>
            </a:r>
            <a:r>
              <a:rPr lang="en-US" altLang="zh-CN" sz="1400" spc="-20" dirty="0" err="1"/>
              <a:t>Fusce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dapibus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tellus</a:t>
            </a:r>
            <a:r>
              <a:rPr lang="en-US" altLang="zh-CN" sz="1400" spc="-20" dirty="0"/>
              <a:t> ac </a:t>
            </a:r>
            <a:r>
              <a:rPr lang="en-US" altLang="zh-CN" sz="1400" spc="-20" dirty="0" err="1"/>
              <a:t>cursus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commodo</a:t>
            </a:r>
            <a:r>
              <a:rPr lang="en-US" altLang="zh-CN" sz="1400" spc="-20" dirty="0"/>
              <a:t>, </a:t>
            </a:r>
            <a:r>
              <a:rPr lang="en-US" altLang="zh-CN" sz="1400" spc="-20" dirty="0" err="1"/>
              <a:t>tortor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mauris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condimentum</a:t>
            </a:r>
            <a:r>
              <a:rPr lang="en-US" altLang="zh-CN" sz="1400" spc="-20" dirty="0"/>
              <a:t> </a:t>
            </a:r>
            <a:r>
              <a:rPr lang="en-US" altLang="zh-CN" sz="1400" spc="-20" dirty="0" err="1"/>
              <a:t>nibh</a:t>
            </a:r>
            <a:r>
              <a:rPr lang="en-US" altLang="zh-CN" sz="1400" spc="-2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11817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2381" y="2135691"/>
            <a:ext cx="9141619" cy="0"/>
          </a:xfrm>
          <a:prstGeom prst="line">
            <a:avLst/>
          </a:prstGeom>
          <a:ln w="50800"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114\Desktop\4e7019674b7959720d0000c2\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2"/>
          <a:stretch/>
        </p:blipFill>
        <p:spPr bwMode="auto">
          <a:xfrm>
            <a:off x="3617319" y="1188907"/>
            <a:ext cx="1895475" cy="18935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4\Desktop\4d6ca0d54b7959d2710000b2\shutterstock_6264698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13" t="29300" r="-1026" b="19295"/>
          <a:stretch/>
        </p:blipFill>
        <p:spPr bwMode="auto">
          <a:xfrm>
            <a:off x="6336657" y="1192530"/>
            <a:ext cx="1916102" cy="18935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Name </a:t>
            </a:r>
            <a:r>
              <a:rPr lang="en-US" altLang="zh-CN" sz="900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Keynote Presentation</a:t>
            </a:r>
            <a:endParaRPr lang="zh-CN" altLang="en-US" sz="900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1" y="215884"/>
            <a:ext cx="1378744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29052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Vision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2838" y="3861061"/>
            <a:ext cx="2062761" cy="495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zh-CN" sz="900" kern="1600" dirty="0" err="1"/>
              <a:t>Donec</a:t>
            </a:r>
            <a:r>
              <a:rPr lang="en-US" altLang="zh-CN" sz="900" kern="1600" dirty="0"/>
              <a:t> id </a:t>
            </a:r>
            <a:r>
              <a:rPr lang="en-US" altLang="zh-CN" sz="900" kern="1600" dirty="0" err="1"/>
              <a:t>elit</a:t>
            </a:r>
            <a:r>
              <a:rPr lang="en-US" altLang="zh-CN" sz="900" kern="1600" dirty="0"/>
              <a:t> non mi </a:t>
            </a:r>
            <a:r>
              <a:rPr lang="en-US" altLang="zh-CN" sz="900" kern="1600" dirty="0" err="1"/>
              <a:t>porta</a:t>
            </a:r>
            <a:r>
              <a:rPr lang="en-US" altLang="zh-CN" sz="900" kern="1600" dirty="0"/>
              <a:t> </a:t>
            </a:r>
            <a:r>
              <a:rPr lang="en-US" altLang="zh-CN" sz="900" kern="1600" dirty="0" err="1"/>
              <a:t>gravida</a:t>
            </a:r>
            <a:r>
              <a:rPr lang="en-US" altLang="zh-CN" sz="900" kern="1600" dirty="0"/>
              <a:t> at </a:t>
            </a:r>
            <a:r>
              <a:rPr lang="en-US" altLang="zh-CN" sz="900" kern="1600" dirty="0" err="1"/>
              <a:t>eget</a:t>
            </a:r>
            <a:r>
              <a:rPr lang="en-US" altLang="zh-CN" sz="900" kern="1600" dirty="0"/>
              <a:t> </a:t>
            </a:r>
            <a:r>
              <a:rPr lang="en-US" altLang="zh-CN" sz="900" dirty="0" err="1"/>
              <a:t>metus</a:t>
            </a:r>
            <a:r>
              <a:rPr lang="en-US" altLang="zh-CN" sz="900" dirty="0"/>
              <a:t>. </a:t>
            </a:r>
            <a:r>
              <a:rPr lang="en-US" altLang="zh-CN" sz="900" dirty="0" err="1"/>
              <a:t>Fusce</a:t>
            </a:r>
            <a:r>
              <a:rPr lang="en-US" altLang="zh-CN" sz="900" dirty="0"/>
              <a:t> </a:t>
            </a:r>
            <a:r>
              <a:rPr lang="en-US" altLang="zh-CN" sz="900" dirty="0" err="1"/>
              <a:t>dapibus</a:t>
            </a:r>
            <a:r>
              <a:rPr lang="en-US" altLang="zh-CN" sz="900" dirty="0"/>
              <a:t>, </a:t>
            </a:r>
            <a:r>
              <a:rPr lang="en-US" altLang="zh-CN" sz="900" dirty="0" err="1"/>
              <a:t>tellus</a:t>
            </a:r>
            <a:r>
              <a:rPr lang="en-US" altLang="zh-CN" sz="900" dirty="0"/>
              <a:t> ac </a:t>
            </a:r>
            <a:r>
              <a:rPr lang="en-US" altLang="zh-CN" sz="900" dirty="0" err="1"/>
              <a:t>cursus</a:t>
            </a:r>
            <a:r>
              <a:rPr lang="en-US" altLang="zh-CN" sz="9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959" y="3338518"/>
            <a:ext cx="87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E4860"/>
                </a:solidFill>
              </a:rPr>
              <a:t>Past</a:t>
            </a:r>
            <a:endParaRPr lang="zh-CN" altLang="en-US" sz="2400" b="1" dirty="0">
              <a:solidFill>
                <a:srgbClr val="2E486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07256" y="3797802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50638" y="3860114"/>
            <a:ext cx="2062761" cy="495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zh-CN" sz="900" kern="1600" dirty="0" err="1"/>
              <a:t>Donec</a:t>
            </a:r>
            <a:r>
              <a:rPr lang="en-US" altLang="zh-CN" sz="900" kern="1600" dirty="0"/>
              <a:t> id </a:t>
            </a:r>
            <a:r>
              <a:rPr lang="en-US" altLang="zh-CN" sz="900" kern="1600" dirty="0" err="1"/>
              <a:t>elit</a:t>
            </a:r>
            <a:r>
              <a:rPr lang="en-US" altLang="zh-CN" sz="900" kern="1600" dirty="0"/>
              <a:t> non mi </a:t>
            </a:r>
            <a:r>
              <a:rPr lang="en-US" altLang="zh-CN" sz="900" kern="1600" dirty="0" err="1"/>
              <a:t>porta</a:t>
            </a:r>
            <a:r>
              <a:rPr lang="en-US" altLang="zh-CN" sz="900" kern="1600" dirty="0"/>
              <a:t> </a:t>
            </a:r>
            <a:r>
              <a:rPr lang="en-US" altLang="zh-CN" sz="900" kern="1600" dirty="0" err="1"/>
              <a:t>gravida</a:t>
            </a:r>
            <a:r>
              <a:rPr lang="en-US" altLang="zh-CN" sz="900" kern="1600" dirty="0"/>
              <a:t> at </a:t>
            </a:r>
            <a:r>
              <a:rPr lang="en-US" altLang="zh-CN" sz="900" kern="1600" dirty="0" err="1"/>
              <a:t>eget</a:t>
            </a:r>
            <a:r>
              <a:rPr lang="en-US" altLang="zh-CN" sz="900" kern="1600" dirty="0"/>
              <a:t> </a:t>
            </a:r>
            <a:r>
              <a:rPr lang="en-US" altLang="zh-CN" sz="900" dirty="0" err="1"/>
              <a:t>metus</a:t>
            </a:r>
            <a:r>
              <a:rPr lang="en-US" altLang="zh-CN" sz="900" dirty="0"/>
              <a:t>. </a:t>
            </a:r>
            <a:r>
              <a:rPr lang="en-US" altLang="zh-CN" sz="900" dirty="0" err="1"/>
              <a:t>Fusce</a:t>
            </a:r>
            <a:r>
              <a:rPr lang="en-US" altLang="zh-CN" sz="900" dirty="0"/>
              <a:t> </a:t>
            </a:r>
            <a:r>
              <a:rPr lang="en-US" altLang="zh-CN" sz="900" dirty="0" err="1"/>
              <a:t>dapibus</a:t>
            </a:r>
            <a:r>
              <a:rPr lang="en-US" altLang="zh-CN" sz="900" dirty="0"/>
              <a:t>, </a:t>
            </a:r>
            <a:r>
              <a:rPr lang="en-US" altLang="zh-CN" sz="900" dirty="0" err="1"/>
              <a:t>tellus</a:t>
            </a:r>
            <a:r>
              <a:rPr lang="en-US" altLang="zh-CN" sz="900" dirty="0"/>
              <a:t> ac </a:t>
            </a:r>
            <a:r>
              <a:rPr lang="en-US" altLang="zh-CN" sz="900" dirty="0" err="1"/>
              <a:t>cursus</a:t>
            </a:r>
            <a:r>
              <a:rPr lang="en-US" altLang="zh-CN" sz="9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60759" y="3337571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E4860"/>
                </a:solidFill>
              </a:rPr>
              <a:t>Present</a:t>
            </a:r>
            <a:endParaRPr lang="zh-CN" altLang="en-US" sz="2400" b="1" dirty="0">
              <a:solidFill>
                <a:srgbClr val="2E486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625056" y="3796855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62239" y="3861061"/>
            <a:ext cx="2062761" cy="495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zh-CN" sz="900" kern="1600" dirty="0" err="1"/>
              <a:t>Donec</a:t>
            </a:r>
            <a:r>
              <a:rPr lang="en-US" altLang="zh-CN" sz="900" kern="1600" dirty="0"/>
              <a:t> id </a:t>
            </a:r>
            <a:r>
              <a:rPr lang="en-US" altLang="zh-CN" sz="900" kern="1600" dirty="0" err="1"/>
              <a:t>elit</a:t>
            </a:r>
            <a:r>
              <a:rPr lang="en-US" altLang="zh-CN" sz="900" kern="1600" dirty="0"/>
              <a:t> non mi </a:t>
            </a:r>
            <a:r>
              <a:rPr lang="en-US" altLang="zh-CN" sz="900" kern="1600" dirty="0" err="1"/>
              <a:t>porta</a:t>
            </a:r>
            <a:r>
              <a:rPr lang="en-US" altLang="zh-CN" sz="900" kern="1600" dirty="0"/>
              <a:t> </a:t>
            </a:r>
            <a:r>
              <a:rPr lang="en-US" altLang="zh-CN" sz="900" kern="1600" dirty="0" err="1"/>
              <a:t>gravida</a:t>
            </a:r>
            <a:r>
              <a:rPr lang="en-US" altLang="zh-CN" sz="900" kern="1600" dirty="0"/>
              <a:t> at </a:t>
            </a:r>
            <a:r>
              <a:rPr lang="en-US" altLang="zh-CN" sz="900" kern="1600" dirty="0" err="1"/>
              <a:t>eget</a:t>
            </a:r>
            <a:r>
              <a:rPr lang="en-US" altLang="zh-CN" sz="900" kern="1600" dirty="0"/>
              <a:t> </a:t>
            </a:r>
            <a:r>
              <a:rPr lang="en-US" altLang="zh-CN" sz="900" dirty="0" err="1"/>
              <a:t>metus</a:t>
            </a:r>
            <a:r>
              <a:rPr lang="en-US" altLang="zh-CN" sz="900" dirty="0"/>
              <a:t>. </a:t>
            </a:r>
            <a:r>
              <a:rPr lang="en-US" altLang="zh-CN" sz="900" dirty="0" err="1"/>
              <a:t>Fusce</a:t>
            </a:r>
            <a:r>
              <a:rPr lang="en-US" altLang="zh-CN" sz="900" dirty="0"/>
              <a:t> </a:t>
            </a:r>
            <a:r>
              <a:rPr lang="en-US" altLang="zh-CN" sz="900" dirty="0" err="1"/>
              <a:t>dapibus</a:t>
            </a:r>
            <a:r>
              <a:rPr lang="en-US" altLang="zh-CN" sz="900" dirty="0"/>
              <a:t>, </a:t>
            </a:r>
            <a:r>
              <a:rPr lang="en-US" altLang="zh-CN" sz="900" dirty="0" err="1"/>
              <a:t>tellus</a:t>
            </a:r>
            <a:r>
              <a:rPr lang="en-US" altLang="zh-CN" sz="900" dirty="0"/>
              <a:t> ac </a:t>
            </a:r>
            <a:r>
              <a:rPr lang="en-US" altLang="zh-CN" sz="900" dirty="0" err="1"/>
              <a:t>cursus</a:t>
            </a:r>
            <a:r>
              <a:rPr lang="en-US" altLang="zh-CN" sz="9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2360" y="3338518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E4860"/>
                </a:solidFill>
              </a:rPr>
              <a:t>Future</a:t>
            </a:r>
            <a:endParaRPr lang="zh-CN" altLang="en-US" sz="2400" b="1" dirty="0">
              <a:solidFill>
                <a:srgbClr val="2E4860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336657" y="3797802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114\Desktop\4cbb49c48e8012365a8d2100\a beautiful day_800x60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7" t="19283" r="35473"/>
          <a:stretch/>
        </p:blipFill>
        <p:spPr bwMode="auto">
          <a:xfrm>
            <a:off x="907255" y="1192530"/>
            <a:ext cx="1895475" cy="19172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椭圆 20"/>
          <p:cNvSpPr/>
          <p:nvPr/>
        </p:nvSpPr>
        <p:spPr>
          <a:xfrm>
            <a:off x="2278856" y="1257300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383635" y="1459706"/>
            <a:ext cx="6215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293D53"/>
                </a:solidFill>
              </a:rPr>
              <a:t>Text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941290" y="1257299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046069" y="1459705"/>
            <a:ext cx="6215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293D53"/>
                </a:solidFill>
              </a:rPr>
              <a:t>Text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708256" y="1257300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13035" y="1459706"/>
            <a:ext cx="6215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293D53"/>
                </a:solidFill>
              </a:rPr>
              <a:t>Text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86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Name </a:t>
            </a:r>
            <a:r>
              <a:rPr lang="en-US" altLang="zh-CN" sz="900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Keynote Presentation</a:t>
            </a:r>
            <a:endParaRPr lang="zh-CN" altLang="en-US" sz="900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1" y="215884"/>
            <a:ext cx="155733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1010" y="302425"/>
            <a:ext cx="112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Timeline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360" y="3916623"/>
            <a:ext cx="138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kern="1600" dirty="0" err="1"/>
              <a:t>Donec</a:t>
            </a:r>
            <a:r>
              <a:rPr lang="en-US" altLang="zh-CN" sz="900" kern="1600" dirty="0"/>
              <a:t> id </a:t>
            </a:r>
            <a:r>
              <a:rPr lang="en-US" altLang="zh-CN" sz="900" kern="1600" dirty="0" err="1"/>
              <a:t>elit</a:t>
            </a:r>
            <a:r>
              <a:rPr lang="en-US" altLang="zh-CN" sz="900" kern="1600" dirty="0"/>
              <a:t> non mi </a:t>
            </a:r>
            <a:r>
              <a:rPr lang="en-US" altLang="zh-CN" sz="900" kern="1600" dirty="0" err="1"/>
              <a:t>porta</a:t>
            </a:r>
            <a:r>
              <a:rPr lang="en-US" altLang="zh-CN" sz="900" kern="1600" dirty="0"/>
              <a:t> </a:t>
            </a:r>
            <a:r>
              <a:rPr lang="en-US" altLang="zh-CN" sz="900" kern="1600" dirty="0" err="1"/>
              <a:t>gravida</a:t>
            </a:r>
            <a:r>
              <a:rPr lang="en-US" altLang="zh-CN" sz="900" kern="1600" dirty="0"/>
              <a:t> at </a:t>
            </a:r>
            <a:r>
              <a:rPr lang="en-US" altLang="zh-CN" sz="900" kern="1600" dirty="0" err="1"/>
              <a:t>eget</a:t>
            </a:r>
            <a:r>
              <a:rPr lang="en-US" altLang="zh-CN" sz="900" kern="1600" dirty="0"/>
              <a:t> </a:t>
            </a:r>
            <a:r>
              <a:rPr lang="en-US" altLang="zh-CN" sz="900" dirty="0" err="1"/>
              <a:t>metus</a:t>
            </a:r>
            <a:r>
              <a:rPr lang="en-US" altLang="zh-CN" sz="900" dirty="0"/>
              <a:t>. </a:t>
            </a:r>
            <a:r>
              <a:rPr lang="en-US" altLang="zh-CN" sz="900" dirty="0" err="1"/>
              <a:t>Fusce</a:t>
            </a:r>
            <a:r>
              <a:rPr lang="en-US" altLang="zh-CN" sz="900" dirty="0"/>
              <a:t> </a:t>
            </a:r>
            <a:r>
              <a:rPr lang="en-US" altLang="zh-CN" sz="900" dirty="0" err="1"/>
              <a:t>dapibus</a:t>
            </a:r>
            <a:r>
              <a:rPr lang="en-US" altLang="zh-CN" sz="900" dirty="0"/>
              <a:t>, </a:t>
            </a:r>
            <a:r>
              <a:rPr lang="en-US" altLang="zh-CN" sz="900" dirty="0" err="1"/>
              <a:t>tellus</a:t>
            </a:r>
            <a:r>
              <a:rPr lang="en-US" altLang="zh-CN" sz="900" dirty="0"/>
              <a:t> ac </a:t>
            </a:r>
            <a:r>
              <a:rPr lang="en-US" altLang="zh-CN" sz="900" dirty="0" err="1"/>
              <a:t>cursus</a:t>
            </a:r>
            <a:r>
              <a:rPr lang="en-US" altLang="zh-CN" sz="900" dirty="0"/>
              <a:t>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55428" y="3921627"/>
            <a:ext cx="12447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0" y="2652237"/>
            <a:ext cx="9144000" cy="0"/>
          </a:xfrm>
          <a:prstGeom prst="line">
            <a:avLst/>
          </a:prstGeom>
          <a:ln w="44450"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853086" y="2341783"/>
            <a:ext cx="620908" cy="620908"/>
          </a:xfrm>
          <a:prstGeom prst="ellipse">
            <a:avLst/>
          </a:prstGeom>
          <a:solidFill>
            <a:srgbClr val="EBEBEB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3456" y="2540798"/>
            <a:ext cx="450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293D53"/>
                </a:solidFill>
              </a:rPr>
              <a:t>2010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18506" y="1083993"/>
            <a:ext cx="138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kern="1600" dirty="0" err="1"/>
              <a:t>Donec</a:t>
            </a:r>
            <a:r>
              <a:rPr lang="en-US" altLang="zh-CN" sz="900" kern="1600" dirty="0"/>
              <a:t> id </a:t>
            </a:r>
            <a:r>
              <a:rPr lang="en-US" altLang="zh-CN" sz="900" kern="1600" dirty="0" err="1"/>
              <a:t>elit</a:t>
            </a:r>
            <a:r>
              <a:rPr lang="en-US" altLang="zh-CN" sz="900" kern="1600" dirty="0"/>
              <a:t> non mi </a:t>
            </a:r>
            <a:r>
              <a:rPr lang="en-US" altLang="zh-CN" sz="900" kern="1600" dirty="0" err="1"/>
              <a:t>porta</a:t>
            </a:r>
            <a:r>
              <a:rPr lang="en-US" altLang="zh-CN" sz="900" kern="1600" dirty="0"/>
              <a:t> </a:t>
            </a:r>
            <a:r>
              <a:rPr lang="en-US" altLang="zh-CN" sz="900" kern="1600" dirty="0" err="1"/>
              <a:t>gravida</a:t>
            </a:r>
            <a:r>
              <a:rPr lang="en-US" altLang="zh-CN" sz="900" kern="1600" dirty="0"/>
              <a:t> at </a:t>
            </a:r>
            <a:r>
              <a:rPr lang="en-US" altLang="zh-CN" sz="900" kern="1600" dirty="0" err="1"/>
              <a:t>eget</a:t>
            </a:r>
            <a:r>
              <a:rPr lang="en-US" altLang="zh-CN" sz="900" kern="1600" dirty="0"/>
              <a:t> </a:t>
            </a:r>
            <a:r>
              <a:rPr lang="en-US" altLang="zh-CN" sz="900" dirty="0" err="1"/>
              <a:t>metus</a:t>
            </a:r>
            <a:r>
              <a:rPr lang="en-US" altLang="zh-CN" sz="900" dirty="0"/>
              <a:t>. </a:t>
            </a:r>
            <a:r>
              <a:rPr lang="en-US" altLang="zh-CN" sz="900" dirty="0" err="1"/>
              <a:t>Fusce</a:t>
            </a:r>
            <a:r>
              <a:rPr lang="en-US" altLang="zh-CN" sz="900" dirty="0"/>
              <a:t> </a:t>
            </a:r>
            <a:r>
              <a:rPr lang="en-US" altLang="zh-CN" sz="900" dirty="0" err="1"/>
              <a:t>dapibus</a:t>
            </a:r>
            <a:r>
              <a:rPr lang="en-US" altLang="zh-CN" sz="900" dirty="0"/>
              <a:t>, </a:t>
            </a:r>
            <a:r>
              <a:rPr lang="en-US" altLang="zh-CN" sz="900" dirty="0" err="1"/>
              <a:t>tellus</a:t>
            </a:r>
            <a:r>
              <a:rPr lang="en-US" altLang="zh-CN" sz="900" dirty="0"/>
              <a:t> ac </a:t>
            </a:r>
            <a:r>
              <a:rPr lang="en-US" altLang="zh-CN" sz="900" dirty="0" err="1"/>
              <a:t>cursus</a:t>
            </a:r>
            <a:r>
              <a:rPr lang="en-US" altLang="zh-CN" sz="9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09576" y="734488"/>
            <a:ext cx="1120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2E4860"/>
                </a:solidFill>
              </a:rPr>
              <a:t>Example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86574" y="1088997"/>
            <a:ext cx="12447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558041" y="2340998"/>
            <a:ext cx="620908" cy="620908"/>
          </a:xfrm>
          <a:prstGeom prst="ellipse">
            <a:avLst/>
          </a:prstGeom>
          <a:solidFill>
            <a:srgbClr val="EBEBEB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638411" y="2540013"/>
            <a:ext cx="450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293D53"/>
                </a:solidFill>
              </a:rPr>
              <a:t>2010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156100" y="2987676"/>
            <a:ext cx="0" cy="52387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2882252" y="1790932"/>
            <a:ext cx="0" cy="52387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13278" y="3899958"/>
            <a:ext cx="138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kern="1600" dirty="0" err="1"/>
              <a:t>Donec</a:t>
            </a:r>
            <a:r>
              <a:rPr lang="en-US" altLang="zh-CN" sz="900" kern="1600" dirty="0"/>
              <a:t> id </a:t>
            </a:r>
            <a:r>
              <a:rPr lang="en-US" altLang="zh-CN" sz="900" kern="1600" dirty="0" err="1"/>
              <a:t>elit</a:t>
            </a:r>
            <a:r>
              <a:rPr lang="en-US" altLang="zh-CN" sz="900" kern="1600" dirty="0"/>
              <a:t> non mi </a:t>
            </a:r>
            <a:r>
              <a:rPr lang="en-US" altLang="zh-CN" sz="900" kern="1600" dirty="0" err="1"/>
              <a:t>porta</a:t>
            </a:r>
            <a:r>
              <a:rPr lang="en-US" altLang="zh-CN" sz="900" kern="1600" dirty="0"/>
              <a:t> </a:t>
            </a:r>
            <a:r>
              <a:rPr lang="en-US" altLang="zh-CN" sz="900" kern="1600" dirty="0" err="1"/>
              <a:t>gravida</a:t>
            </a:r>
            <a:r>
              <a:rPr lang="en-US" altLang="zh-CN" sz="900" kern="1600" dirty="0"/>
              <a:t> at </a:t>
            </a:r>
            <a:r>
              <a:rPr lang="en-US" altLang="zh-CN" sz="900" kern="1600" dirty="0" err="1"/>
              <a:t>eget</a:t>
            </a:r>
            <a:r>
              <a:rPr lang="en-US" altLang="zh-CN" sz="900" kern="1600" dirty="0"/>
              <a:t> </a:t>
            </a:r>
            <a:r>
              <a:rPr lang="en-US" altLang="zh-CN" sz="900" dirty="0" err="1"/>
              <a:t>metus</a:t>
            </a:r>
            <a:r>
              <a:rPr lang="en-US" altLang="zh-CN" sz="900" dirty="0"/>
              <a:t>. </a:t>
            </a:r>
            <a:r>
              <a:rPr lang="en-US" altLang="zh-CN" sz="900" dirty="0" err="1"/>
              <a:t>Fusce</a:t>
            </a:r>
            <a:r>
              <a:rPr lang="en-US" altLang="zh-CN" sz="900" dirty="0"/>
              <a:t> </a:t>
            </a:r>
            <a:r>
              <a:rPr lang="en-US" altLang="zh-CN" sz="900" dirty="0" err="1"/>
              <a:t>dapibus</a:t>
            </a:r>
            <a:r>
              <a:rPr lang="en-US" altLang="zh-CN" sz="900" dirty="0"/>
              <a:t>, </a:t>
            </a:r>
            <a:r>
              <a:rPr lang="en-US" altLang="zh-CN" sz="900" dirty="0" err="1"/>
              <a:t>tellus</a:t>
            </a:r>
            <a:r>
              <a:rPr lang="en-US" altLang="zh-CN" sz="900" dirty="0"/>
              <a:t> ac </a:t>
            </a:r>
            <a:r>
              <a:rPr lang="en-US" altLang="zh-CN" sz="900" dirty="0" err="1"/>
              <a:t>cursus</a:t>
            </a:r>
            <a:r>
              <a:rPr lang="en-US" altLang="zh-CN" sz="900" dirty="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4348" y="3550453"/>
            <a:ext cx="1120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2E4860"/>
                </a:solidFill>
              </a:rPr>
              <a:t>Example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981346" y="3904962"/>
            <a:ext cx="12447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4266304" y="2344168"/>
            <a:ext cx="620908" cy="620908"/>
          </a:xfrm>
          <a:prstGeom prst="ellipse">
            <a:avLst/>
          </a:prstGeom>
          <a:solidFill>
            <a:srgbClr val="EBEBEB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346674" y="2543183"/>
            <a:ext cx="450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293D53"/>
                </a:solidFill>
              </a:rPr>
              <a:t>2010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13457" y="1074471"/>
            <a:ext cx="138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kern="1600" dirty="0" err="1"/>
              <a:t>Donec</a:t>
            </a:r>
            <a:r>
              <a:rPr lang="en-US" altLang="zh-CN" sz="900" kern="1600" dirty="0"/>
              <a:t> id </a:t>
            </a:r>
            <a:r>
              <a:rPr lang="en-US" altLang="zh-CN" sz="900" kern="1600" dirty="0" err="1"/>
              <a:t>elit</a:t>
            </a:r>
            <a:r>
              <a:rPr lang="en-US" altLang="zh-CN" sz="900" kern="1600" dirty="0"/>
              <a:t> non mi </a:t>
            </a:r>
            <a:r>
              <a:rPr lang="en-US" altLang="zh-CN" sz="900" kern="1600" dirty="0" err="1"/>
              <a:t>porta</a:t>
            </a:r>
            <a:r>
              <a:rPr lang="en-US" altLang="zh-CN" sz="900" kern="1600" dirty="0"/>
              <a:t> </a:t>
            </a:r>
            <a:r>
              <a:rPr lang="en-US" altLang="zh-CN" sz="900" kern="1600" dirty="0" err="1"/>
              <a:t>gravida</a:t>
            </a:r>
            <a:r>
              <a:rPr lang="en-US" altLang="zh-CN" sz="900" kern="1600" dirty="0"/>
              <a:t> at </a:t>
            </a:r>
            <a:r>
              <a:rPr lang="en-US" altLang="zh-CN" sz="900" kern="1600" dirty="0" err="1"/>
              <a:t>eget</a:t>
            </a:r>
            <a:r>
              <a:rPr lang="en-US" altLang="zh-CN" sz="900" kern="1600" dirty="0"/>
              <a:t> </a:t>
            </a:r>
            <a:r>
              <a:rPr lang="en-US" altLang="zh-CN" sz="900" dirty="0" err="1"/>
              <a:t>metus</a:t>
            </a:r>
            <a:r>
              <a:rPr lang="en-US" altLang="zh-CN" sz="900" dirty="0"/>
              <a:t>. </a:t>
            </a:r>
            <a:r>
              <a:rPr lang="en-US" altLang="zh-CN" sz="900" dirty="0" err="1"/>
              <a:t>Fusce</a:t>
            </a:r>
            <a:r>
              <a:rPr lang="en-US" altLang="zh-CN" sz="900" dirty="0"/>
              <a:t> </a:t>
            </a:r>
            <a:r>
              <a:rPr lang="en-US" altLang="zh-CN" sz="900" dirty="0" err="1"/>
              <a:t>dapibus</a:t>
            </a:r>
            <a:r>
              <a:rPr lang="en-US" altLang="zh-CN" sz="900" dirty="0"/>
              <a:t>, </a:t>
            </a:r>
            <a:r>
              <a:rPr lang="en-US" altLang="zh-CN" sz="900" dirty="0" err="1"/>
              <a:t>tellus</a:t>
            </a:r>
            <a:r>
              <a:rPr lang="en-US" altLang="zh-CN" sz="900" dirty="0"/>
              <a:t> ac </a:t>
            </a:r>
            <a:r>
              <a:rPr lang="en-US" altLang="zh-CN" sz="900" dirty="0" err="1"/>
              <a:t>cursus</a:t>
            </a:r>
            <a:r>
              <a:rPr lang="en-US" altLang="zh-CN" sz="900" dirty="0"/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04527" y="724966"/>
            <a:ext cx="1120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2E4860"/>
                </a:solidFill>
              </a:rPr>
              <a:t>Example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5581525" y="1079475"/>
            <a:ext cx="12447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5879195" y="2314809"/>
            <a:ext cx="620908" cy="620908"/>
          </a:xfrm>
          <a:prstGeom prst="ellipse">
            <a:avLst/>
          </a:prstGeom>
          <a:solidFill>
            <a:srgbClr val="EBEBEB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959565" y="2513824"/>
            <a:ext cx="450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293D53"/>
                </a:solidFill>
              </a:rPr>
              <a:t>2010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4582018" y="2971011"/>
            <a:ext cx="0" cy="52387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6181170" y="1774267"/>
            <a:ext cx="0" cy="52387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70736" y="3899156"/>
            <a:ext cx="138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kern="1600" dirty="0" err="1"/>
              <a:t>Donec</a:t>
            </a:r>
            <a:r>
              <a:rPr lang="en-US" altLang="zh-CN" sz="900" kern="1600" dirty="0"/>
              <a:t> id </a:t>
            </a:r>
            <a:r>
              <a:rPr lang="en-US" altLang="zh-CN" sz="900" kern="1600" dirty="0" err="1"/>
              <a:t>elit</a:t>
            </a:r>
            <a:r>
              <a:rPr lang="en-US" altLang="zh-CN" sz="900" kern="1600" dirty="0"/>
              <a:t> non mi </a:t>
            </a:r>
            <a:r>
              <a:rPr lang="en-US" altLang="zh-CN" sz="900" kern="1600" dirty="0" err="1"/>
              <a:t>porta</a:t>
            </a:r>
            <a:r>
              <a:rPr lang="en-US" altLang="zh-CN" sz="900" kern="1600" dirty="0"/>
              <a:t> </a:t>
            </a:r>
            <a:r>
              <a:rPr lang="en-US" altLang="zh-CN" sz="900" kern="1600" dirty="0" err="1"/>
              <a:t>gravida</a:t>
            </a:r>
            <a:r>
              <a:rPr lang="en-US" altLang="zh-CN" sz="900" kern="1600" dirty="0"/>
              <a:t> at </a:t>
            </a:r>
            <a:r>
              <a:rPr lang="en-US" altLang="zh-CN" sz="900" kern="1600" dirty="0" err="1"/>
              <a:t>eget</a:t>
            </a:r>
            <a:r>
              <a:rPr lang="en-US" altLang="zh-CN" sz="900" kern="1600" dirty="0"/>
              <a:t> </a:t>
            </a:r>
            <a:r>
              <a:rPr lang="en-US" altLang="zh-CN" sz="900" dirty="0" err="1"/>
              <a:t>metus</a:t>
            </a:r>
            <a:r>
              <a:rPr lang="en-US" altLang="zh-CN" sz="900" dirty="0"/>
              <a:t>. </a:t>
            </a:r>
            <a:r>
              <a:rPr lang="en-US" altLang="zh-CN" sz="900" dirty="0" err="1"/>
              <a:t>Fusce</a:t>
            </a:r>
            <a:r>
              <a:rPr lang="en-US" altLang="zh-CN" sz="900" dirty="0"/>
              <a:t> </a:t>
            </a:r>
            <a:r>
              <a:rPr lang="en-US" altLang="zh-CN" sz="900" dirty="0" err="1"/>
              <a:t>dapibus</a:t>
            </a:r>
            <a:r>
              <a:rPr lang="en-US" altLang="zh-CN" sz="900" dirty="0"/>
              <a:t>, </a:t>
            </a:r>
            <a:r>
              <a:rPr lang="en-US" altLang="zh-CN" sz="900" dirty="0" err="1"/>
              <a:t>tellus</a:t>
            </a:r>
            <a:r>
              <a:rPr lang="en-US" altLang="zh-CN" sz="900" dirty="0"/>
              <a:t> ac </a:t>
            </a:r>
            <a:r>
              <a:rPr lang="en-US" altLang="zh-CN" sz="900" dirty="0" err="1"/>
              <a:t>cursus</a:t>
            </a:r>
            <a:r>
              <a:rPr lang="en-US" altLang="zh-CN" sz="900" dirty="0"/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61806" y="3549651"/>
            <a:ext cx="1120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2E4860"/>
                </a:solidFill>
              </a:rPr>
              <a:t>Example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7238804" y="3904160"/>
            <a:ext cx="12447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7498362" y="2321141"/>
            <a:ext cx="620908" cy="620908"/>
          </a:xfrm>
          <a:prstGeom prst="ellipse">
            <a:avLst/>
          </a:prstGeom>
          <a:solidFill>
            <a:srgbClr val="EBEBEB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578732" y="2520156"/>
            <a:ext cx="450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293D53"/>
                </a:solidFill>
              </a:rPr>
              <a:t>2010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7833126" y="2970209"/>
            <a:ext cx="0" cy="52387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5428" y="3577435"/>
            <a:ext cx="1120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2E4860"/>
                </a:solidFill>
              </a:rPr>
              <a:t>Example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2925" y="434244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8150" y="592510"/>
            <a:ext cx="4914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2E48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Streaming eCommerce Data Pipelining</a:t>
            </a:r>
            <a:endParaRPr lang="zh-CN" altLang="en-US" sz="4800" b="1" dirty="0">
              <a:solidFill>
                <a:srgbClr val="2E48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42925" y="3505200"/>
            <a:ext cx="4595813" cy="4763"/>
          </a:xfrm>
          <a:prstGeom prst="line">
            <a:avLst/>
          </a:prstGeom>
          <a:ln w="15875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1041" y="3652360"/>
            <a:ext cx="427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ETL, Data Modelling and Data Ops for Analytics and Business Success</a:t>
            </a:r>
            <a:endParaRPr lang="zh-CN" altLang="en-US" sz="1600" b="1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441" y="3550062"/>
            <a:ext cx="368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00" b="1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4600" b="1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92" y="4451350"/>
            <a:ext cx="786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i="1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Susie Bai</a:t>
            </a:r>
            <a:endParaRPr lang="zh-CN" altLang="en-US" sz="1000" i="1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24638" y="1326356"/>
            <a:ext cx="1092993" cy="1090613"/>
          </a:xfrm>
          <a:prstGeom prst="line">
            <a:avLst/>
          </a:prstGeom>
          <a:ln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93694" y="2445154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8C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Logo</a:t>
            </a:r>
            <a:endParaRPr lang="zh-CN" altLang="en-US" sz="900" dirty="0">
              <a:solidFill>
                <a:srgbClr val="F8C9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45954" y="521906"/>
            <a:ext cx="2839245" cy="283924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5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Name </a:t>
            </a:r>
            <a:r>
              <a:rPr lang="en-US" altLang="zh-CN" sz="900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Keynote Presentation</a:t>
            </a:r>
            <a:endParaRPr lang="zh-CN" altLang="en-US" sz="900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" y="240968"/>
            <a:ext cx="2419350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8626" y="330993"/>
            <a:ext cx="214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Working Process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643" y="1246476"/>
            <a:ext cx="2665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spc="10" dirty="0" err="1"/>
              <a:t>Donec</a:t>
            </a:r>
            <a:r>
              <a:rPr lang="en-US" altLang="zh-CN" sz="1000" kern="1600" spc="10" dirty="0"/>
              <a:t> id </a:t>
            </a:r>
            <a:r>
              <a:rPr lang="en-US" altLang="zh-CN" sz="1000" kern="1600" spc="10" dirty="0" err="1"/>
              <a:t>elit</a:t>
            </a:r>
            <a:r>
              <a:rPr lang="en-US" altLang="zh-CN" sz="1000" kern="1600" spc="10" dirty="0"/>
              <a:t> non mi </a:t>
            </a:r>
            <a:r>
              <a:rPr lang="en-US" altLang="zh-CN" sz="1000" kern="1600" spc="10" dirty="0" err="1"/>
              <a:t>porta</a:t>
            </a:r>
            <a:r>
              <a:rPr lang="en-US" altLang="zh-CN" sz="1000" kern="1600" spc="10" dirty="0"/>
              <a:t> </a:t>
            </a:r>
            <a:r>
              <a:rPr lang="en-US" altLang="zh-CN" sz="1000" kern="1600" spc="10" dirty="0" err="1"/>
              <a:t>gravida</a:t>
            </a:r>
            <a:r>
              <a:rPr lang="en-US" altLang="zh-CN" sz="1000" kern="1600" spc="10" dirty="0"/>
              <a:t> at </a:t>
            </a:r>
            <a:r>
              <a:rPr lang="en-US" altLang="zh-CN" sz="1000" kern="1600" spc="10" dirty="0" err="1"/>
              <a:t>eget</a:t>
            </a:r>
            <a:r>
              <a:rPr lang="en-US" altLang="zh-CN" sz="1000" kern="1600" spc="10" dirty="0"/>
              <a:t> </a:t>
            </a:r>
            <a:r>
              <a:rPr lang="en-US" altLang="zh-CN" sz="1000" spc="10" dirty="0" err="1"/>
              <a:t>metus</a:t>
            </a:r>
            <a:r>
              <a:rPr lang="en-US" altLang="zh-CN" sz="1000" spc="10" dirty="0"/>
              <a:t>. </a:t>
            </a:r>
            <a:r>
              <a:rPr lang="en-US" altLang="zh-CN" sz="1000" spc="10" dirty="0" err="1"/>
              <a:t>Fusce</a:t>
            </a:r>
            <a:r>
              <a:rPr lang="en-US" altLang="zh-CN" sz="1000" spc="10" dirty="0"/>
              <a:t> </a:t>
            </a:r>
            <a:r>
              <a:rPr lang="en-US" altLang="zh-CN" sz="1000" spc="10" dirty="0" err="1"/>
              <a:t>dapibus</a:t>
            </a:r>
            <a:r>
              <a:rPr lang="en-US" altLang="zh-CN" sz="1000" spc="10" dirty="0"/>
              <a:t>, </a:t>
            </a:r>
            <a:r>
              <a:rPr lang="en-US" altLang="zh-CN" sz="1000" spc="10" dirty="0" err="1"/>
              <a:t>tellus</a:t>
            </a:r>
            <a:r>
              <a:rPr lang="en-US" altLang="zh-CN" sz="1000" spc="10" dirty="0"/>
              <a:t> ac </a:t>
            </a:r>
            <a:r>
              <a:rPr lang="en-US" altLang="zh-CN" sz="1000" spc="10" dirty="0" err="1"/>
              <a:t>cursus</a:t>
            </a:r>
            <a:r>
              <a:rPr lang="en-US" altLang="zh-CN" sz="1000" spc="10" dirty="0"/>
              <a:t>. </a:t>
            </a:r>
            <a:r>
              <a:rPr lang="en-US" altLang="zh-CN" sz="1000" spc="10" dirty="0" err="1"/>
              <a:t>Donec</a:t>
            </a:r>
            <a:r>
              <a:rPr lang="en-US" altLang="zh-CN" sz="1000" spc="10" dirty="0"/>
              <a:t>.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74495" y="1228595"/>
            <a:ext cx="2528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4819" y="913675"/>
            <a:ext cx="17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-20" dirty="0">
                <a:solidFill>
                  <a:srgbClr val="2E4860"/>
                </a:solidFill>
              </a:rPr>
              <a:t>Description Here</a:t>
            </a:r>
            <a:endParaRPr lang="zh-CN" altLang="en-US" sz="1400" b="1" spc="-20" dirty="0">
              <a:solidFill>
                <a:srgbClr val="2E48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806" y="3888235"/>
            <a:ext cx="2665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spc="10" dirty="0" err="1"/>
              <a:t>Donec</a:t>
            </a:r>
            <a:r>
              <a:rPr lang="en-US" altLang="zh-CN" sz="1000" kern="1600" spc="10" dirty="0"/>
              <a:t> id </a:t>
            </a:r>
            <a:r>
              <a:rPr lang="en-US" altLang="zh-CN" sz="1000" kern="1600" spc="10" dirty="0" err="1"/>
              <a:t>elit</a:t>
            </a:r>
            <a:r>
              <a:rPr lang="en-US" altLang="zh-CN" sz="1000" kern="1600" spc="10" dirty="0"/>
              <a:t> non mi </a:t>
            </a:r>
            <a:r>
              <a:rPr lang="en-US" altLang="zh-CN" sz="1000" kern="1600" spc="10" dirty="0" err="1"/>
              <a:t>porta</a:t>
            </a:r>
            <a:r>
              <a:rPr lang="en-US" altLang="zh-CN" sz="1000" kern="1600" spc="10" dirty="0"/>
              <a:t> </a:t>
            </a:r>
            <a:r>
              <a:rPr lang="en-US" altLang="zh-CN" sz="1000" kern="1600" spc="10" dirty="0" err="1"/>
              <a:t>gravida</a:t>
            </a:r>
            <a:r>
              <a:rPr lang="en-US" altLang="zh-CN" sz="1000" kern="1600" spc="10" dirty="0"/>
              <a:t> at </a:t>
            </a:r>
            <a:r>
              <a:rPr lang="en-US" altLang="zh-CN" sz="1000" kern="1600" spc="10" dirty="0" err="1"/>
              <a:t>eget</a:t>
            </a:r>
            <a:r>
              <a:rPr lang="en-US" altLang="zh-CN" sz="1000" kern="1600" spc="10" dirty="0"/>
              <a:t> </a:t>
            </a:r>
            <a:r>
              <a:rPr lang="en-US" altLang="zh-CN" sz="1000" spc="10" dirty="0" err="1"/>
              <a:t>metus</a:t>
            </a:r>
            <a:r>
              <a:rPr lang="en-US" altLang="zh-CN" sz="1000" spc="10" dirty="0"/>
              <a:t>. </a:t>
            </a:r>
            <a:r>
              <a:rPr lang="en-US" altLang="zh-CN" sz="1000" spc="10" dirty="0" err="1"/>
              <a:t>Fusce</a:t>
            </a:r>
            <a:r>
              <a:rPr lang="en-US" altLang="zh-CN" sz="1000" spc="10" dirty="0"/>
              <a:t> </a:t>
            </a:r>
            <a:r>
              <a:rPr lang="en-US" altLang="zh-CN" sz="1000" spc="10" dirty="0" err="1"/>
              <a:t>dapibus</a:t>
            </a:r>
            <a:r>
              <a:rPr lang="en-US" altLang="zh-CN" sz="1000" spc="10" dirty="0"/>
              <a:t>, </a:t>
            </a:r>
            <a:r>
              <a:rPr lang="en-US" altLang="zh-CN" sz="1000" spc="10" dirty="0" err="1"/>
              <a:t>tellus</a:t>
            </a:r>
            <a:r>
              <a:rPr lang="en-US" altLang="zh-CN" sz="1000" spc="10" dirty="0"/>
              <a:t> ac </a:t>
            </a:r>
            <a:r>
              <a:rPr lang="en-US" altLang="zh-CN" sz="1000" spc="10" dirty="0" err="1"/>
              <a:t>cursus</a:t>
            </a:r>
            <a:r>
              <a:rPr lang="en-US" altLang="zh-CN" sz="1000" spc="10" dirty="0"/>
              <a:t>. Donec.id.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721658" y="3870354"/>
            <a:ext cx="2528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1982" y="3555434"/>
            <a:ext cx="17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-20" dirty="0">
                <a:solidFill>
                  <a:srgbClr val="2E4860"/>
                </a:solidFill>
              </a:rPr>
              <a:t>Description Here</a:t>
            </a:r>
            <a:endParaRPr lang="zh-CN" altLang="en-US" sz="1400" b="1" spc="-20" dirty="0">
              <a:solidFill>
                <a:srgbClr val="2E48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0228" y="3884652"/>
            <a:ext cx="2665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spc="10" dirty="0" err="1"/>
              <a:t>Donec</a:t>
            </a:r>
            <a:r>
              <a:rPr lang="en-US" altLang="zh-CN" sz="1000" kern="1600" spc="10" dirty="0"/>
              <a:t> id </a:t>
            </a:r>
            <a:r>
              <a:rPr lang="en-US" altLang="zh-CN" sz="1000" kern="1600" spc="10" dirty="0" err="1"/>
              <a:t>elit</a:t>
            </a:r>
            <a:r>
              <a:rPr lang="en-US" altLang="zh-CN" sz="1000" kern="1600" spc="10" dirty="0"/>
              <a:t> non mi </a:t>
            </a:r>
            <a:r>
              <a:rPr lang="en-US" altLang="zh-CN" sz="1000" kern="1600" spc="10" dirty="0" err="1"/>
              <a:t>porta</a:t>
            </a:r>
            <a:r>
              <a:rPr lang="en-US" altLang="zh-CN" sz="1000" kern="1600" spc="10" dirty="0"/>
              <a:t> </a:t>
            </a:r>
            <a:r>
              <a:rPr lang="en-US" altLang="zh-CN" sz="1000" kern="1600" spc="10" dirty="0" err="1"/>
              <a:t>gravida</a:t>
            </a:r>
            <a:r>
              <a:rPr lang="en-US" altLang="zh-CN" sz="1000" kern="1600" spc="10" dirty="0"/>
              <a:t> at </a:t>
            </a:r>
            <a:r>
              <a:rPr lang="en-US" altLang="zh-CN" sz="1000" kern="1600" spc="10" dirty="0" err="1"/>
              <a:t>eget</a:t>
            </a:r>
            <a:r>
              <a:rPr lang="en-US" altLang="zh-CN" sz="1000" kern="1600" spc="10" dirty="0"/>
              <a:t> </a:t>
            </a:r>
            <a:r>
              <a:rPr lang="en-US" altLang="zh-CN" sz="1000" spc="10" dirty="0" err="1"/>
              <a:t>metus</a:t>
            </a:r>
            <a:r>
              <a:rPr lang="en-US" altLang="zh-CN" sz="1000" spc="10" dirty="0"/>
              <a:t>. </a:t>
            </a:r>
            <a:r>
              <a:rPr lang="en-US" altLang="zh-CN" sz="1000" spc="10" dirty="0" err="1"/>
              <a:t>Fusce</a:t>
            </a:r>
            <a:r>
              <a:rPr lang="en-US" altLang="zh-CN" sz="1000" spc="10" dirty="0"/>
              <a:t> </a:t>
            </a:r>
            <a:r>
              <a:rPr lang="en-US" altLang="zh-CN" sz="1000" spc="10" dirty="0" err="1"/>
              <a:t>dapibus</a:t>
            </a:r>
            <a:r>
              <a:rPr lang="en-US" altLang="zh-CN" sz="1000" spc="10" dirty="0"/>
              <a:t>, </a:t>
            </a:r>
            <a:r>
              <a:rPr lang="en-US" altLang="zh-CN" sz="1000" spc="10" dirty="0" err="1"/>
              <a:t>tellus</a:t>
            </a:r>
            <a:r>
              <a:rPr lang="en-US" altLang="zh-CN" sz="1000" spc="10" dirty="0"/>
              <a:t> ac </a:t>
            </a:r>
            <a:r>
              <a:rPr lang="en-US" altLang="zh-CN" sz="1000" spc="10" dirty="0" err="1"/>
              <a:t>cursus</a:t>
            </a:r>
            <a:r>
              <a:rPr lang="en-US" altLang="zh-CN" sz="1000" spc="10" dirty="0"/>
              <a:t>. Donec.id.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933080" y="3866771"/>
            <a:ext cx="2528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63404" y="3551851"/>
            <a:ext cx="17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-20" dirty="0">
                <a:solidFill>
                  <a:srgbClr val="2E4860"/>
                </a:solidFill>
              </a:rPr>
              <a:t>Description Here</a:t>
            </a:r>
            <a:endParaRPr lang="zh-CN" altLang="en-US" sz="1400" b="1" spc="-20" dirty="0">
              <a:solidFill>
                <a:srgbClr val="2E48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10220" y="1246476"/>
            <a:ext cx="2665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spc="10" dirty="0" err="1"/>
              <a:t>Donec</a:t>
            </a:r>
            <a:r>
              <a:rPr lang="en-US" altLang="zh-CN" sz="1000" kern="1600" spc="10" dirty="0"/>
              <a:t> id </a:t>
            </a:r>
            <a:r>
              <a:rPr lang="en-US" altLang="zh-CN" sz="1000" kern="1600" spc="10" dirty="0" err="1"/>
              <a:t>elit</a:t>
            </a:r>
            <a:r>
              <a:rPr lang="en-US" altLang="zh-CN" sz="1000" kern="1600" spc="10" dirty="0"/>
              <a:t> non mi </a:t>
            </a:r>
            <a:r>
              <a:rPr lang="en-US" altLang="zh-CN" sz="1000" kern="1600" spc="10" dirty="0" err="1"/>
              <a:t>porta</a:t>
            </a:r>
            <a:r>
              <a:rPr lang="en-US" altLang="zh-CN" sz="1000" kern="1600" spc="10" dirty="0"/>
              <a:t> </a:t>
            </a:r>
            <a:r>
              <a:rPr lang="en-US" altLang="zh-CN" sz="1000" kern="1600" spc="10" dirty="0" err="1"/>
              <a:t>gravida</a:t>
            </a:r>
            <a:r>
              <a:rPr lang="en-US" altLang="zh-CN" sz="1000" kern="1600" spc="10" dirty="0"/>
              <a:t> at </a:t>
            </a:r>
            <a:r>
              <a:rPr lang="en-US" altLang="zh-CN" sz="1000" kern="1600" spc="10" dirty="0" err="1"/>
              <a:t>eget</a:t>
            </a:r>
            <a:r>
              <a:rPr lang="en-US" altLang="zh-CN" sz="1000" kern="1600" spc="10" dirty="0"/>
              <a:t> </a:t>
            </a:r>
            <a:r>
              <a:rPr lang="en-US" altLang="zh-CN" sz="1000" spc="10" dirty="0" err="1"/>
              <a:t>metus</a:t>
            </a:r>
            <a:r>
              <a:rPr lang="en-US" altLang="zh-CN" sz="1000" spc="10" dirty="0"/>
              <a:t>. </a:t>
            </a:r>
            <a:r>
              <a:rPr lang="en-US" altLang="zh-CN" sz="1000" spc="10" dirty="0" err="1"/>
              <a:t>Fusce</a:t>
            </a:r>
            <a:r>
              <a:rPr lang="en-US" altLang="zh-CN" sz="1000" spc="10" dirty="0"/>
              <a:t> </a:t>
            </a:r>
            <a:r>
              <a:rPr lang="en-US" altLang="zh-CN" sz="1000" spc="10" dirty="0" err="1"/>
              <a:t>dapibus</a:t>
            </a:r>
            <a:r>
              <a:rPr lang="en-US" altLang="zh-CN" sz="1000" spc="10" dirty="0"/>
              <a:t>, </a:t>
            </a:r>
            <a:r>
              <a:rPr lang="en-US" altLang="zh-CN" sz="1000" spc="10" dirty="0" err="1"/>
              <a:t>tellus</a:t>
            </a:r>
            <a:r>
              <a:rPr lang="en-US" altLang="zh-CN" sz="1000" spc="10" dirty="0"/>
              <a:t> ac </a:t>
            </a:r>
            <a:r>
              <a:rPr lang="en-US" altLang="zh-CN" sz="1000" spc="10" dirty="0" err="1"/>
              <a:t>cursus</a:t>
            </a:r>
            <a:r>
              <a:rPr lang="en-US" altLang="zh-CN" sz="1000" spc="10" dirty="0"/>
              <a:t>. Donec.id.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5883072" y="1228595"/>
            <a:ext cx="2528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13396" y="913675"/>
            <a:ext cx="17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-20" dirty="0">
                <a:solidFill>
                  <a:srgbClr val="2E4860"/>
                </a:solidFill>
              </a:rPr>
              <a:t>Description Here</a:t>
            </a:r>
            <a:endParaRPr lang="zh-CN" altLang="en-US" sz="1400" b="1" spc="-20" dirty="0">
              <a:solidFill>
                <a:srgbClr val="2E4860"/>
              </a:solidFill>
            </a:endParaRPr>
          </a:p>
        </p:txBody>
      </p:sp>
      <p:sp>
        <p:nvSpPr>
          <p:cNvPr id="26" name="下箭头 25"/>
          <p:cNvSpPr/>
          <p:nvPr/>
        </p:nvSpPr>
        <p:spPr>
          <a:xfrm rot="16260000">
            <a:off x="3288479" y="1090345"/>
            <a:ext cx="1465430" cy="1722939"/>
          </a:xfrm>
          <a:custGeom>
            <a:avLst/>
            <a:gdLst/>
            <a:ahLst/>
            <a:cxnLst/>
            <a:rect l="l" t="t" r="r" b="b"/>
            <a:pathLst>
              <a:path w="1465430" h="1722939">
                <a:moveTo>
                  <a:pt x="1465430" y="1388403"/>
                </a:moveTo>
                <a:lnTo>
                  <a:pt x="1055958" y="1722939"/>
                </a:lnTo>
                <a:lnTo>
                  <a:pt x="646486" y="1388403"/>
                </a:lnTo>
                <a:lnTo>
                  <a:pt x="817256" y="1388403"/>
                </a:lnTo>
                <a:cubicBezTo>
                  <a:pt x="818207" y="1379737"/>
                  <a:pt x="818181" y="1371017"/>
                  <a:pt x="818028" y="1362268"/>
                </a:cubicBezTo>
                <a:cubicBezTo>
                  <a:pt x="810000" y="902323"/>
                  <a:pt x="456087" y="529556"/>
                  <a:pt x="8518" y="487973"/>
                </a:cubicBezTo>
                <a:lnTo>
                  <a:pt x="0" y="0"/>
                </a:lnTo>
                <a:cubicBezTo>
                  <a:pt x="717569" y="39799"/>
                  <a:pt x="1292699" y="628338"/>
                  <a:pt x="1305447" y="1358622"/>
                </a:cubicBezTo>
                <a:lnTo>
                  <a:pt x="1304532" y="1388403"/>
                </a:lnTo>
                <a:close/>
              </a:path>
            </a:pathLst>
          </a:custGeom>
          <a:solidFill>
            <a:srgbClr val="293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下箭头 25"/>
          <p:cNvSpPr/>
          <p:nvPr/>
        </p:nvSpPr>
        <p:spPr>
          <a:xfrm rot="10800000">
            <a:off x="2963099" y="2424886"/>
            <a:ext cx="1412127" cy="1716454"/>
          </a:xfrm>
          <a:custGeom>
            <a:avLst/>
            <a:gdLst/>
            <a:ahLst/>
            <a:cxnLst/>
            <a:rect l="l" t="t" r="r" b="b"/>
            <a:pathLst>
              <a:path w="1412127" h="1716454">
                <a:moveTo>
                  <a:pt x="1002655" y="1716454"/>
                </a:moveTo>
                <a:lnTo>
                  <a:pt x="593183" y="1381918"/>
                </a:lnTo>
                <a:lnTo>
                  <a:pt x="763953" y="1381918"/>
                </a:lnTo>
                <a:cubicBezTo>
                  <a:pt x="764904" y="1373252"/>
                  <a:pt x="764878" y="1364532"/>
                  <a:pt x="764725" y="1355783"/>
                </a:cubicBezTo>
                <a:cubicBezTo>
                  <a:pt x="756968" y="911339"/>
                  <a:pt x="426247" y="548296"/>
                  <a:pt x="0" y="487775"/>
                </a:cubicBezTo>
                <a:lnTo>
                  <a:pt x="203814" y="238307"/>
                </a:lnTo>
                <a:lnTo>
                  <a:pt x="9119" y="0"/>
                </a:lnTo>
                <a:cubicBezTo>
                  <a:pt x="697426" y="67860"/>
                  <a:pt x="1239769" y="643211"/>
                  <a:pt x="1252144" y="1352137"/>
                </a:cubicBezTo>
                <a:lnTo>
                  <a:pt x="1251229" y="1381918"/>
                </a:lnTo>
                <a:lnTo>
                  <a:pt x="1412127" y="1381918"/>
                </a:lnTo>
                <a:close/>
              </a:path>
            </a:pathLst>
          </a:cu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下箭头 25"/>
          <p:cNvSpPr/>
          <p:nvPr/>
        </p:nvSpPr>
        <p:spPr>
          <a:xfrm rot="5400000">
            <a:off x="4320836" y="2737864"/>
            <a:ext cx="1426774" cy="1716127"/>
          </a:xfrm>
          <a:custGeom>
            <a:avLst/>
            <a:gdLst/>
            <a:ahLst/>
            <a:cxnLst/>
            <a:rect l="l" t="t" r="r" b="b"/>
            <a:pathLst>
              <a:path w="1426774" h="1716127">
                <a:moveTo>
                  <a:pt x="0" y="485392"/>
                </a:moveTo>
                <a:lnTo>
                  <a:pt x="211738" y="226225"/>
                </a:lnTo>
                <a:lnTo>
                  <a:pt x="26914" y="0"/>
                </a:lnTo>
                <a:cubicBezTo>
                  <a:pt x="713728" y="69291"/>
                  <a:pt x="1254435" y="643967"/>
                  <a:pt x="1266791" y="1351810"/>
                </a:cubicBezTo>
                <a:lnTo>
                  <a:pt x="1265876" y="1381591"/>
                </a:lnTo>
                <a:lnTo>
                  <a:pt x="1426774" y="1381591"/>
                </a:lnTo>
                <a:lnTo>
                  <a:pt x="1017302" y="1716127"/>
                </a:lnTo>
                <a:lnTo>
                  <a:pt x="607830" y="1381591"/>
                </a:lnTo>
                <a:lnTo>
                  <a:pt x="778600" y="1381591"/>
                </a:lnTo>
                <a:cubicBezTo>
                  <a:pt x="779551" y="1372925"/>
                  <a:pt x="779525" y="1364205"/>
                  <a:pt x="779372" y="1355456"/>
                </a:cubicBezTo>
                <a:cubicBezTo>
                  <a:pt x="771526" y="905924"/>
                  <a:pt x="433279" y="539668"/>
                  <a:pt x="0" y="485392"/>
                </a:cubicBezTo>
                <a:close/>
              </a:path>
            </a:pathLst>
          </a:custGeom>
          <a:noFill/>
          <a:ln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下箭头 25"/>
          <p:cNvSpPr/>
          <p:nvPr/>
        </p:nvSpPr>
        <p:spPr>
          <a:xfrm>
            <a:off x="4682799" y="1383125"/>
            <a:ext cx="1382621" cy="1714336"/>
          </a:xfrm>
          <a:custGeom>
            <a:avLst/>
            <a:gdLst/>
            <a:ahLst/>
            <a:cxnLst/>
            <a:rect l="l" t="t" r="r" b="b"/>
            <a:pathLst>
              <a:path w="1382621" h="1714336">
                <a:moveTo>
                  <a:pt x="0" y="0"/>
                </a:moveTo>
                <a:cubicBezTo>
                  <a:pt x="678610" y="77151"/>
                  <a:pt x="1210386" y="648114"/>
                  <a:pt x="1222638" y="1350019"/>
                </a:cubicBezTo>
                <a:lnTo>
                  <a:pt x="1221723" y="1379800"/>
                </a:lnTo>
                <a:lnTo>
                  <a:pt x="1382621" y="1379800"/>
                </a:lnTo>
                <a:lnTo>
                  <a:pt x="973149" y="1714336"/>
                </a:lnTo>
                <a:lnTo>
                  <a:pt x="563677" y="1379800"/>
                </a:lnTo>
                <a:lnTo>
                  <a:pt x="734447" y="1379800"/>
                </a:lnTo>
                <a:cubicBezTo>
                  <a:pt x="735398" y="1371134"/>
                  <a:pt x="735372" y="1362414"/>
                  <a:pt x="735219" y="1353665"/>
                </a:cubicBezTo>
                <a:cubicBezTo>
                  <a:pt x="727702" y="923006"/>
                  <a:pt x="416945" y="568776"/>
                  <a:pt x="9984" y="491348"/>
                </a:cubicBezTo>
                <a:lnTo>
                  <a:pt x="205376" y="260531"/>
                </a:lnTo>
                <a:close/>
              </a:path>
            </a:pathLst>
          </a:custGeom>
          <a:noFill/>
          <a:ln>
            <a:solidFill>
              <a:srgbClr val="7A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94" name="组合 12293"/>
          <p:cNvGrpSpPr/>
          <p:nvPr/>
        </p:nvGrpSpPr>
        <p:grpSpPr>
          <a:xfrm>
            <a:off x="5117305" y="3444875"/>
            <a:ext cx="352426" cy="352426"/>
            <a:chOff x="5117305" y="3444875"/>
            <a:chExt cx="352426" cy="352426"/>
          </a:xfrm>
        </p:grpSpPr>
        <p:sp>
          <p:nvSpPr>
            <p:cNvPr id="12291" name="椭圆 12290"/>
            <p:cNvSpPr/>
            <p:nvPr/>
          </p:nvSpPr>
          <p:spPr>
            <a:xfrm>
              <a:off x="5117305" y="3444875"/>
              <a:ext cx="352426" cy="352426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2" name="TextBox 12291"/>
            <p:cNvSpPr txBox="1"/>
            <p:nvPr/>
          </p:nvSpPr>
          <p:spPr>
            <a:xfrm>
              <a:off x="5207797" y="3489945"/>
              <a:ext cx="1666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3</a:t>
              </a:r>
              <a:endParaRPr lang="zh-CN" altLang="en-US" sz="1100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114927" y="1748684"/>
            <a:ext cx="352426" cy="352426"/>
            <a:chOff x="5117305" y="3444875"/>
            <a:chExt cx="352426" cy="352426"/>
          </a:xfrm>
        </p:grpSpPr>
        <p:sp>
          <p:nvSpPr>
            <p:cNvPr id="49" name="椭圆 48"/>
            <p:cNvSpPr/>
            <p:nvPr/>
          </p:nvSpPr>
          <p:spPr>
            <a:xfrm>
              <a:off x="5117305" y="3444875"/>
              <a:ext cx="352426" cy="352426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07797" y="3489945"/>
              <a:ext cx="1666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602352" y="3451437"/>
            <a:ext cx="352426" cy="352426"/>
            <a:chOff x="5117305" y="3444875"/>
            <a:chExt cx="352426" cy="352426"/>
          </a:xfrm>
        </p:grpSpPr>
        <p:sp>
          <p:nvSpPr>
            <p:cNvPr id="52" name="椭圆 51"/>
            <p:cNvSpPr/>
            <p:nvPr/>
          </p:nvSpPr>
          <p:spPr>
            <a:xfrm>
              <a:off x="5117305" y="3444875"/>
              <a:ext cx="352426" cy="352426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07797" y="3489945"/>
              <a:ext cx="1666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444444"/>
                  </a:solidFill>
                </a:rPr>
                <a:t>4</a:t>
              </a:r>
              <a:endParaRPr lang="zh-CN" altLang="en-US" sz="1100" dirty="0">
                <a:solidFill>
                  <a:srgbClr val="444444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599974" y="1755246"/>
            <a:ext cx="352426" cy="352426"/>
            <a:chOff x="5117305" y="3444875"/>
            <a:chExt cx="352426" cy="352426"/>
          </a:xfrm>
        </p:grpSpPr>
        <p:sp>
          <p:nvSpPr>
            <p:cNvPr id="55" name="椭圆 54"/>
            <p:cNvSpPr/>
            <p:nvPr/>
          </p:nvSpPr>
          <p:spPr>
            <a:xfrm>
              <a:off x="5117305" y="3444875"/>
              <a:ext cx="352426" cy="352426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207797" y="3489945"/>
              <a:ext cx="1666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FFFFFF"/>
                  </a:solidFill>
                </a:rPr>
                <a:t>1</a:t>
              </a:r>
              <a:endParaRPr lang="zh-CN" altLang="en-US" sz="11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2296" name="直接连接符 12295"/>
          <p:cNvCxnSpPr/>
          <p:nvPr/>
        </p:nvCxnSpPr>
        <p:spPr>
          <a:xfrm flipH="1">
            <a:off x="721658" y="1910102"/>
            <a:ext cx="2837836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765935" y="3507959"/>
            <a:ext cx="2789892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5573522" y="1918759"/>
            <a:ext cx="2837836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5617799" y="3516616"/>
            <a:ext cx="2789892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82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Name </a:t>
            </a:r>
            <a:r>
              <a:rPr lang="en-US" altLang="zh-CN" sz="900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Keynote Presentation</a:t>
            </a:r>
            <a:endParaRPr lang="zh-CN" altLang="en-US" sz="900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20804"/>
            <a:ext cx="1776413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0257" y="310829"/>
            <a:ext cx="214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Date Facts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06496"/>
              </p:ext>
            </p:extLst>
          </p:nvPr>
        </p:nvGraphicFramePr>
        <p:xfrm>
          <a:off x="563610" y="1212539"/>
          <a:ext cx="8038352" cy="29337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04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4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4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47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7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1263">
                <a:tc>
                  <a:txBody>
                    <a:bodyPr/>
                    <a:lstStyle/>
                    <a:p>
                      <a:pPr algn="ctr"/>
                      <a:endParaRPr lang="zh-CN" altLang="en-US" sz="11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50" b="1" dirty="0"/>
                        <a:t>Monday</a:t>
                      </a:r>
                      <a:endParaRPr lang="zh-CN" altLang="en-US" sz="11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50" b="1" dirty="0"/>
                        <a:t>Tuesday</a:t>
                      </a:r>
                      <a:endParaRPr lang="zh-CN" altLang="en-US" sz="11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50" b="1" dirty="0"/>
                        <a:t>Wednesday</a:t>
                      </a:r>
                      <a:endParaRPr lang="zh-CN" altLang="en-US" sz="11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50" b="1" dirty="0"/>
                        <a:t>Thursday</a:t>
                      </a:r>
                      <a:endParaRPr lang="zh-CN" altLang="en-US" sz="11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50" b="1" dirty="0"/>
                        <a:t>Friday</a:t>
                      </a:r>
                      <a:endParaRPr lang="zh-CN" altLang="en-US" sz="11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50" b="1" dirty="0"/>
                        <a:t>Saturday</a:t>
                      </a:r>
                      <a:endParaRPr lang="zh-CN" altLang="en-US" sz="11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50" b="1" dirty="0"/>
                        <a:t>Sunday</a:t>
                      </a:r>
                      <a:endParaRPr lang="zh-CN" altLang="en-US" sz="11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6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Week 1</a:t>
                      </a:r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750" b="0" dirty="0" err="1"/>
                        <a:t>Aenean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eu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leo</a:t>
                      </a:r>
                      <a:r>
                        <a:rPr lang="en-US" altLang="zh-CN" sz="750" b="0" dirty="0"/>
                        <a:t> quam. </a:t>
                      </a:r>
                      <a:r>
                        <a:rPr lang="en-US" altLang="zh-CN" sz="750" b="0" dirty="0" err="1"/>
                        <a:t>Pellentesque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omare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sem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lacinia</a:t>
                      </a:r>
                      <a:endParaRPr lang="zh-CN" altLang="en-US" sz="7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0" dirty="0" err="1"/>
                        <a:t>Donec</a:t>
                      </a:r>
                      <a:r>
                        <a:rPr lang="en-US" altLang="zh-CN" sz="800" b="0" dirty="0"/>
                        <a:t> </a:t>
                      </a:r>
                      <a:r>
                        <a:rPr lang="en-US" altLang="zh-CN" sz="800" b="0" dirty="0" err="1"/>
                        <a:t>ullamcorper</a:t>
                      </a:r>
                      <a:r>
                        <a:rPr lang="en-US" altLang="zh-CN" sz="800" b="0" baseline="0" dirty="0"/>
                        <a:t> </a:t>
                      </a:r>
                      <a:r>
                        <a:rPr lang="en-US" altLang="zh-CN" sz="800" b="0" baseline="0" dirty="0" err="1"/>
                        <a:t>nulla</a:t>
                      </a:r>
                      <a:r>
                        <a:rPr lang="en-US" altLang="zh-CN" sz="800" b="0" baseline="0" dirty="0"/>
                        <a:t> non </a:t>
                      </a:r>
                      <a:r>
                        <a:rPr lang="en-US" altLang="zh-CN" sz="800" b="0" baseline="0" dirty="0" err="1"/>
                        <a:t>metus</a:t>
                      </a:r>
                      <a:r>
                        <a:rPr lang="en-US" altLang="zh-CN" sz="800" b="0" baseline="0" dirty="0"/>
                        <a:t> </a:t>
                      </a:r>
                      <a:r>
                        <a:rPr lang="en-US" altLang="zh-CN" sz="800" b="0" baseline="0" dirty="0" err="1"/>
                        <a:t>auctor</a:t>
                      </a:r>
                      <a:r>
                        <a:rPr lang="en-US" altLang="zh-CN" sz="800" b="0" baseline="0" dirty="0"/>
                        <a:t> </a:t>
                      </a:r>
                      <a:r>
                        <a:rPr lang="en-US" altLang="zh-CN" sz="800" b="0" baseline="0" dirty="0" err="1"/>
                        <a:t>fringilla</a:t>
                      </a:r>
                      <a:r>
                        <a:rPr lang="en-US" altLang="zh-CN" sz="800" b="0" baseline="0" dirty="0"/>
                        <a:t>.</a:t>
                      </a:r>
                      <a:endParaRPr lang="zh-CN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Week 2</a:t>
                      </a:r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50" b="0" dirty="0" err="1"/>
                        <a:t>Aenean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eu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leo</a:t>
                      </a:r>
                      <a:r>
                        <a:rPr lang="en-US" altLang="zh-CN" sz="750" b="0" dirty="0"/>
                        <a:t> quam. </a:t>
                      </a:r>
                      <a:r>
                        <a:rPr lang="en-US" altLang="zh-CN" sz="750" b="0" dirty="0" err="1"/>
                        <a:t>Pellentesque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omare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sem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lacinia</a:t>
                      </a:r>
                      <a:endParaRPr lang="zh-CN" altLang="en-US" sz="7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50" b="0" dirty="0" err="1"/>
                        <a:t>Aenean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eu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leo</a:t>
                      </a:r>
                      <a:r>
                        <a:rPr lang="en-US" altLang="zh-CN" sz="750" b="0" dirty="0"/>
                        <a:t> quam. </a:t>
                      </a:r>
                      <a:r>
                        <a:rPr lang="en-US" altLang="zh-CN" sz="750" b="0" dirty="0" err="1"/>
                        <a:t>Pellentesque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omare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sem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lacinia</a:t>
                      </a:r>
                      <a:endParaRPr lang="zh-CN" altLang="en-US" sz="7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6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Week 3</a:t>
                      </a:r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50" b="0" dirty="0" err="1"/>
                        <a:t>Aenean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eu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leo</a:t>
                      </a:r>
                      <a:r>
                        <a:rPr lang="en-US" altLang="zh-CN" sz="750" b="0" dirty="0"/>
                        <a:t> quam. </a:t>
                      </a:r>
                      <a:r>
                        <a:rPr lang="en-US" altLang="zh-CN" sz="750" b="0" dirty="0" err="1"/>
                        <a:t>Pellentesque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omare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sem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lacinia</a:t>
                      </a:r>
                      <a:endParaRPr lang="zh-CN" altLang="en-US" sz="7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0" dirty="0" err="1"/>
                        <a:t>Donec</a:t>
                      </a:r>
                      <a:r>
                        <a:rPr lang="en-US" altLang="zh-CN" sz="800" b="0" dirty="0"/>
                        <a:t> </a:t>
                      </a:r>
                      <a:r>
                        <a:rPr lang="en-US" altLang="zh-CN" sz="800" b="0" dirty="0" err="1"/>
                        <a:t>sed</a:t>
                      </a:r>
                      <a:r>
                        <a:rPr lang="en-US" altLang="zh-CN" sz="800" b="0" dirty="0"/>
                        <a:t> </a:t>
                      </a:r>
                      <a:r>
                        <a:rPr lang="en-US" altLang="zh-CN" sz="800" b="0" dirty="0" err="1"/>
                        <a:t>odio</a:t>
                      </a:r>
                      <a:r>
                        <a:rPr lang="en-US" altLang="zh-CN" sz="800" b="0" dirty="0"/>
                        <a:t> dui.</a:t>
                      </a:r>
                      <a:endParaRPr lang="zh-CN" altLang="en-US" sz="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6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Week 4</a:t>
                      </a:r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50" b="0" dirty="0" err="1"/>
                        <a:t>Aenean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eu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leo</a:t>
                      </a:r>
                      <a:r>
                        <a:rPr lang="en-US" altLang="zh-CN" sz="750" b="0" dirty="0"/>
                        <a:t> quam. </a:t>
                      </a:r>
                      <a:r>
                        <a:rPr lang="en-US" altLang="zh-CN" sz="750" b="0" dirty="0" err="1"/>
                        <a:t>Pellentesque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omare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sem</a:t>
                      </a:r>
                      <a:r>
                        <a:rPr lang="en-US" altLang="zh-CN" sz="750" b="0" dirty="0"/>
                        <a:t> </a:t>
                      </a:r>
                      <a:r>
                        <a:rPr lang="en-US" altLang="zh-CN" sz="750" b="0" dirty="0" err="1"/>
                        <a:t>lacinia</a:t>
                      </a:r>
                      <a:endParaRPr lang="zh-CN" altLang="en-US" sz="7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7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dirty="0" err="1"/>
                        <a:t>Donec</a:t>
                      </a:r>
                      <a:r>
                        <a:rPr lang="en-US" altLang="zh-CN" sz="800" b="0" dirty="0"/>
                        <a:t> </a:t>
                      </a:r>
                      <a:r>
                        <a:rPr lang="en-US" altLang="zh-CN" sz="800" b="0" dirty="0" err="1"/>
                        <a:t>ullamcorper</a:t>
                      </a:r>
                      <a:r>
                        <a:rPr lang="en-US" altLang="zh-CN" sz="800" b="0" baseline="0" dirty="0"/>
                        <a:t> </a:t>
                      </a:r>
                      <a:r>
                        <a:rPr lang="en-US" altLang="zh-CN" sz="800" b="0" baseline="0" dirty="0" err="1"/>
                        <a:t>nulla</a:t>
                      </a:r>
                      <a:r>
                        <a:rPr lang="en-US" altLang="zh-CN" sz="800" b="0" baseline="0" dirty="0"/>
                        <a:t> non </a:t>
                      </a:r>
                      <a:r>
                        <a:rPr lang="en-US" altLang="zh-CN" sz="800" b="0" baseline="0" dirty="0" err="1"/>
                        <a:t>metus</a:t>
                      </a:r>
                      <a:r>
                        <a:rPr lang="en-US" altLang="zh-CN" sz="800" b="0" baseline="0" dirty="0"/>
                        <a:t> </a:t>
                      </a:r>
                      <a:r>
                        <a:rPr lang="en-US" altLang="zh-CN" sz="800" b="0" baseline="0" dirty="0" err="1"/>
                        <a:t>auctor</a:t>
                      </a:r>
                      <a:r>
                        <a:rPr lang="en-US" altLang="zh-CN" sz="800" b="0" baseline="0" dirty="0"/>
                        <a:t> </a:t>
                      </a:r>
                      <a:r>
                        <a:rPr lang="en-US" altLang="zh-CN" sz="800" b="0" baseline="0" dirty="0" err="1"/>
                        <a:t>fringilla</a:t>
                      </a:r>
                      <a:r>
                        <a:rPr lang="en-US" altLang="zh-CN" sz="800" b="0" baseline="0" dirty="0"/>
                        <a:t>.</a:t>
                      </a:r>
                      <a:endParaRPr lang="zh-CN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五边形 7"/>
          <p:cNvSpPr/>
          <p:nvPr/>
        </p:nvSpPr>
        <p:spPr>
          <a:xfrm>
            <a:off x="1574446" y="1832860"/>
            <a:ext cx="1959429" cy="565344"/>
          </a:xfrm>
          <a:prstGeom prst="homePlat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74446" y="1993705"/>
            <a:ext cx="2090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err="1"/>
              <a:t>Lorem</a:t>
            </a:r>
            <a:r>
              <a:rPr lang="en-US" altLang="zh-CN" sz="1050" b="1" dirty="0"/>
              <a:t> </a:t>
            </a:r>
            <a:r>
              <a:rPr lang="en-US" altLang="zh-CN" sz="1050" b="1" dirty="0" err="1"/>
              <a:t>ipsum</a:t>
            </a:r>
            <a:r>
              <a:rPr lang="en-US" altLang="zh-CN" sz="1050" b="1" dirty="0"/>
              <a:t> dolor sit </a:t>
            </a:r>
            <a:r>
              <a:rPr lang="en-US" altLang="zh-CN" sz="1050" b="1" dirty="0" err="1"/>
              <a:t>amet</a:t>
            </a:r>
            <a:endParaRPr lang="zh-CN" altLang="en-US" sz="1050" b="1" dirty="0"/>
          </a:p>
        </p:txBody>
      </p:sp>
      <p:sp>
        <p:nvSpPr>
          <p:cNvPr id="12" name="五边形 11"/>
          <p:cNvSpPr/>
          <p:nvPr/>
        </p:nvSpPr>
        <p:spPr>
          <a:xfrm>
            <a:off x="2578898" y="2406913"/>
            <a:ext cx="3384369" cy="568461"/>
          </a:xfrm>
          <a:prstGeom prst="homePlate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578898" y="2578608"/>
            <a:ext cx="360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 err="1">
                <a:solidFill>
                  <a:schemeClr val="bg1"/>
                </a:solidFill>
              </a:rPr>
              <a:t>Lorem</a:t>
            </a:r>
            <a:r>
              <a:rPr lang="en-US" altLang="zh-CN" sz="1050" b="1" dirty="0">
                <a:solidFill>
                  <a:schemeClr val="bg1"/>
                </a:solidFill>
              </a:rPr>
              <a:t> </a:t>
            </a:r>
            <a:r>
              <a:rPr lang="en-US" altLang="zh-CN" sz="1050" b="1" dirty="0" err="1">
                <a:solidFill>
                  <a:schemeClr val="bg1"/>
                </a:solidFill>
              </a:rPr>
              <a:t>ipsum</a:t>
            </a:r>
            <a:r>
              <a:rPr lang="en-US" altLang="zh-CN" sz="1050" b="1" dirty="0">
                <a:solidFill>
                  <a:schemeClr val="bg1"/>
                </a:solidFill>
              </a:rPr>
              <a:t> dolor sit </a:t>
            </a:r>
            <a:r>
              <a:rPr lang="en-US" altLang="zh-CN" sz="1050" b="1" dirty="0" err="1">
                <a:solidFill>
                  <a:schemeClr val="bg1"/>
                </a:solidFill>
              </a:rPr>
              <a:t>amet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587730" y="2984901"/>
            <a:ext cx="3017107" cy="567918"/>
          </a:xfrm>
          <a:prstGeom prst="homePlat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87730" y="3133001"/>
            <a:ext cx="2521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 err="1"/>
              <a:t>Lorem</a:t>
            </a:r>
            <a:r>
              <a:rPr lang="en-US" altLang="zh-CN" sz="1050" b="1" dirty="0"/>
              <a:t> </a:t>
            </a:r>
            <a:r>
              <a:rPr lang="en-US" altLang="zh-CN" sz="1050" b="1" dirty="0" err="1"/>
              <a:t>ipsum</a:t>
            </a:r>
            <a:r>
              <a:rPr lang="en-US" altLang="zh-CN" sz="1050" b="1" dirty="0"/>
              <a:t> dolor sit </a:t>
            </a:r>
            <a:r>
              <a:rPr lang="en-US" altLang="zh-CN" sz="1050" b="1" dirty="0" err="1"/>
              <a:t>amet</a:t>
            </a:r>
            <a:endParaRPr lang="zh-CN" altLang="en-US" sz="1050" b="1" dirty="0"/>
          </a:p>
        </p:txBody>
      </p:sp>
      <p:sp>
        <p:nvSpPr>
          <p:cNvPr id="16" name="五边形 15"/>
          <p:cNvSpPr/>
          <p:nvPr/>
        </p:nvSpPr>
        <p:spPr>
          <a:xfrm>
            <a:off x="4591050" y="3567399"/>
            <a:ext cx="2997726" cy="568461"/>
          </a:xfrm>
          <a:prstGeom prst="homePlate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1557" y="3738277"/>
            <a:ext cx="360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 err="1">
                <a:solidFill>
                  <a:schemeClr val="bg1"/>
                </a:solidFill>
              </a:rPr>
              <a:t>Lorem</a:t>
            </a:r>
            <a:r>
              <a:rPr lang="en-US" altLang="zh-CN" sz="1050" b="1" dirty="0">
                <a:solidFill>
                  <a:schemeClr val="bg1"/>
                </a:solidFill>
              </a:rPr>
              <a:t> </a:t>
            </a:r>
            <a:r>
              <a:rPr lang="en-US" altLang="zh-CN" sz="1050" b="1" dirty="0" err="1">
                <a:solidFill>
                  <a:schemeClr val="bg1"/>
                </a:solidFill>
              </a:rPr>
              <a:t>ipsum</a:t>
            </a:r>
            <a:r>
              <a:rPr lang="en-US" altLang="zh-CN" sz="1050" b="1" dirty="0">
                <a:solidFill>
                  <a:schemeClr val="bg1"/>
                </a:solidFill>
              </a:rPr>
              <a:t> dolor sit </a:t>
            </a:r>
            <a:r>
              <a:rPr lang="en-US" altLang="zh-CN" sz="1050" b="1" dirty="0" err="1">
                <a:solidFill>
                  <a:schemeClr val="bg1"/>
                </a:solidFill>
              </a:rPr>
              <a:t>amet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93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747260" y="958053"/>
            <a:ext cx="3833827" cy="356060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79570" y="3414352"/>
            <a:ext cx="4055930" cy="110430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4870" y="958053"/>
            <a:ext cx="4070630" cy="2343947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心形 1"/>
          <p:cNvSpPr/>
          <p:nvPr/>
        </p:nvSpPr>
        <p:spPr>
          <a:xfrm>
            <a:off x="2489286" y="1464468"/>
            <a:ext cx="268202" cy="221455"/>
          </a:xfrm>
          <a:prstGeom prst="hear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Name </a:t>
            </a:r>
            <a:r>
              <a:rPr lang="en-US" altLang="zh-CN" sz="900" spc="-10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Keynote Presentation</a:t>
            </a:r>
            <a:endParaRPr lang="zh-CN" altLang="en-US" sz="900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9" y="220800"/>
            <a:ext cx="3217251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957" y="310825"/>
            <a:ext cx="330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What They Said About Us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63078" y="1288696"/>
            <a:ext cx="518234" cy="556877"/>
          </a:xfrm>
          <a:custGeom>
            <a:avLst/>
            <a:gdLst/>
            <a:ahLst/>
            <a:cxnLst/>
            <a:rect l="l" t="t" r="r" b="b"/>
            <a:pathLst>
              <a:path w="518234" h="556877">
                <a:moveTo>
                  <a:pt x="259117" y="0"/>
                </a:moveTo>
                <a:cubicBezTo>
                  <a:pt x="402223" y="0"/>
                  <a:pt x="518234" y="116011"/>
                  <a:pt x="518234" y="259117"/>
                </a:cubicBezTo>
                <a:cubicBezTo>
                  <a:pt x="518234" y="402223"/>
                  <a:pt x="402223" y="518234"/>
                  <a:pt x="259117" y="518234"/>
                </a:cubicBezTo>
                <a:cubicBezTo>
                  <a:pt x="239466" y="518234"/>
                  <a:pt x="220326" y="516047"/>
                  <a:pt x="202027" y="511458"/>
                </a:cubicBezTo>
                <a:lnTo>
                  <a:pt x="111552" y="556877"/>
                </a:lnTo>
                <a:lnTo>
                  <a:pt x="98007" y="460585"/>
                </a:lnTo>
                <a:cubicBezTo>
                  <a:pt x="37979" y="414007"/>
                  <a:pt x="0" y="340997"/>
                  <a:pt x="0" y="259117"/>
                </a:cubicBezTo>
                <a:cubicBezTo>
                  <a:pt x="0" y="116011"/>
                  <a:pt x="116011" y="0"/>
                  <a:pt x="259117" y="0"/>
                </a:cubicBezTo>
                <a:close/>
              </a:path>
            </a:pathLst>
          </a:cu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67267" y="1971486"/>
            <a:ext cx="2866093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Since 2005.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More than 500 clients from </a:t>
            </a:r>
            <a:r>
              <a:rPr lang="en-US" altLang="zh-CN" sz="1600" b="1" dirty="0" err="1">
                <a:solidFill>
                  <a:schemeClr val="bg1"/>
                </a:solidFill>
              </a:rPr>
              <a:t>arround</a:t>
            </a:r>
            <a:r>
              <a:rPr lang="en-US" altLang="zh-CN" sz="1600" b="1" dirty="0">
                <a:solidFill>
                  <a:schemeClr val="bg1"/>
                </a:solidFill>
              </a:rPr>
              <a:t> the globe.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Can’t be wrong!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5508" y="1518346"/>
            <a:ext cx="317264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50" b="1" dirty="0">
                <a:solidFill>
                  <a:srgbClr val="232323"/>
                </a:solidFill>
              </a:rPr>
              <a:t>We are grateful and appreciate your willingness to the extra work. This is a responsible project, but we have no doubt that your team will meet the challenge.</a:t>
            </a:r>
            <a:endParaRPr lang="zh-CN" altLang="en-US" sz="1950" b="1" dirty="0">
              <a:solidFill>
                <a:srgbClr val="232323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33254" y="849697"/>
            <a:ext cx="809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2E4860"/>
                </a:solidFill>
              </a:rPr>
              <a:t>”</a:t>
            </a:r>
            <a:endParaRPr lang="zh-CN" altLang="en-US" sz="8000" b="1" dirty="0">
              <a:solidFill>
                <a:srgbClr val="2E48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9390" y="3564242"/>
            <a:ext cx="3512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Many thanks for your awesome work!, we are so happy with your professionalism.</a:t>
            </a:r>
            <a:endParaRPr lang="zh-CN" alt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79570" y="3437212"/>
            <a:ext cx="809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2E4860"/>
                </a:solidFill>
              </a:rPr>
              <a:t>”</a:t>
            </a:r>
            <a:endParaRPr lang="zh-CN" altLang="en-US" sz="4800" b="1" dirty="0">
              <a:solidFill>
                <a:srgbClr val="2E48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7892" y="4127877"/>
            <a:ext cx="3344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E4860"/>
                </a:solidFill>
              </a:rPr>
              <a:t>/ </a:t>
            </a:r>
            <a:r>
              <a:rPr lang="en-US" altLang="zh-CN" sz="1100" b="1" dirty="0" err="1">
                <a:solidFill>
                  <a:srgbClr val="2E4860"/>
                </a:solidFill>
              </a:rPr>
              <a:t>Herpina</a:t>
            </a:r>
            <a:r>
              <a:rPr lang="en-US" altLang="zh-CN" sz="1100" b="1" dirty="0">
                <a:solidFill>
                  <a:srgbClr val="2E4860"/>
                </a:solidFill>
              </a:rPr>
              <a:t> </a:t>
            </a:r>
            <a:r>
              <a:rPr lang="en-US" altLang="zh-CN" sz="1100" b="1" dirty="0" err="1">
                <a:solidFill>
                  <a:srgbClr val="2E4860"/>
                </a:solidFill>
              </a:rPr>
              <a:t>Herpson</a:t>
            </a:r>
            <a:r>
              <a:rPr lang="en-US" altLang="zh-CN" sz="1100" b="1" dirty="0">
                <a:solidFill>
                  <a:srgbClr val="2E4860"/>
                </a:solidFill>
              </a:rPr>
              <a:t> </a:t>
            </a:r>
            <a:r>
              <a:rPr lang="en-US" altLang="zh-CN" sz="1100" dirty="0">
                <a:solidFill>
                  <a:srgbClr val="2E4860"/>
                </a:solidFill>
              </a:rPr>
              <a:t>-The Happiest Company</a:t>
            </a:r>
            <a:endParaRPr lang="zh-CN" altLang="en-US" sz="1100" dirty="0">
              <a:solidFill>
                <a:srgbClr val="2E486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997892" y="4076700"/>
            <a:ext cx="3637608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27604" y="4153918"/>
            <a:ext cx="3344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2E4860"/>
                </a:solidFill>
              </a:rPr>
              <a:t>/ John Smith </a:t>
            </a:r>
            <a:r>
              <a:rPr lang="en-US" altLang="zh-CN" sz="1200" dirty="0">
                <a:solidFill>
                  <a:srgbClr val="2E4860"/>
                </a:solidFill>
              </a:rPr>
              <a:t>-The Awesome Company</a:t>
            </a:r>
            <a:endParaRPr lang="zh-CN" altLang="en-US" sz="1200" dirty="0">
              <a:solidFill>
                <a:srgbClr val="2E4860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943479" y="4076702"/>
            <a:ext cx="3637608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64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DB332393-C2DB-F917-C267-76EC8A52E802}"/>
              </a:ext>
            </a:extLst>
          </p:cNvPr>
          <p:cNvSpPr/>
          <p:nvPr/>
        </p:nvSpPr>
        <p:spPr>
          <a:xfrm>
            <a:off x="2381" y="215884"/>
            <a:ext cx="195738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07FED841-0DB7-2A5A-BE9E-3C0534F2EB2F}"/>
              </a:ext>
            </a:extLst>
          </p:cNvPr>
          <p:cNvSpPr txBox="1"/>
          <p:nvPr/>
        </p:nvSpPr>
        <p:spPr>
          <a:xfrm>
            <a:off x="1739325" y="1068752"/>
            <a:ext cx="2102608" cy="561550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Introduction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Business Case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7DDF88-1C59-15DF-BED1-D99192888DAC}"/>
              </a:ext>
            </a:extLst>
          </p:cNvPr>
          <p:cNvGrpSpPr/>
          <p:nvPr/>
        </p:nvGrpSpPr>
        <p:grpSpPr>
          <a:xfrm>
            <a:off x="776023" y="1010587"/>
            <a:ext cx="768998" cy="639538"/>
            <a:chOff x="776023" y="1010586"/>
            <a:chExt cx="958184" cy="81441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BDAFC2A-6B0C-C6AC-FC9D-9B757444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48D2E7AF-E0D9-CE37-6764-EEB50EEB7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9">
            <a:extLst>
              <a:ext uri="{FF2B5EF4-FFF2-40B4-BE49-F238E27FC236}">
                <a16:creationId xmlns:a16="http://schemas.microsoft.com/office/drawing/2014/main" id="{B06A57AC-ED25-E35E-3A0B-7CABF49F5116}"/>
              </a:ext>
            </a:extLst>
          </p:cNvPr>
          <p:cNvSpPr txBox="1"/>
          <p:nvPr/>
        </p:nvSpPr>
        <p:spPr>
          <a:xfrm>
            <a:off x="1738599" y="2871470"/>
            <a:ext cx="2102608" cy="869326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Pipeline Overview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Architecture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417028-1C0F-E52D-59B0-65C2DA51F8A6}"/>
              </a:ext>
            </a:extLst>
          </p:cNvPr>
          <p:cNvGrpSpPr/>
          <p:nvPr/>
        </p:nvGrpSpPr>
        <p:grpSpPr>
          <a:xfrm>
            <a:off x="776023" y="1984389"/>
            <a:ext cx="768998" cy="639538"/>
            <a:chOff x="776023" y="1010586"/>
            <a:chExt cx="958184" cy="81441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E16FBAB-1DF7-E7D8-371D-F48CAAE42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3F8CA814-46AF-0930-D3D6-35F53C22B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9">
            <a:extLst>
              <a:ext uri="{FF2B5EF4-FFF2-40B4-BE49-F238E27FC236}">
                <a16:creationId xmlns:a16="http://schemas.microsoft.com/office/drawing/2014/main" id="{B485D04D-CCC9-441B-168D-C544C8BC0405}"/>
              </a:ext>
            </a:extLst>
          </p:cNvPr>
          <p:cNvSpPr txBox="1"/>
          <p:nvPr/>
        </p:nvSpPr>
        <p:spPr>
          <a:xfrm>
            <a:off x="1739324" y="1774804"/>
            <a:ext cx="2102608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Source &amp;  Requirements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Exploratory Analysis &amp; Requirement Collection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DCA0E5-ED91-CF0C-94CA-E748EC94CCA6}"/>
              </a:ext>
            </a:extLst>
          </p:cNvPr>
          <p:cNvGrpSpPr/>
          <p:nvPr/>
        </p:nvGrpSpPr>
        <p:grpSpPr>
          <a:xfrm>
            <a:off x="775297" y="2982305"/>
            <a:ext cx="768998" cy="639538"/>
            <a:chOff x="776023" y="1010586"/>
            <a:chExt cx="958184" cy="81441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0ED6EA6-1E64-5C06-36DE-042C4AAAB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15" name="KSO_Shape">
              <a:extLst>
                <a:ext uri="{FF2B5EF4-FFF2-40B4-BE49-F238E27FC236}">
                  <a16:creationId xmlns:a16="http://schemas.microsoft.com/office/drawing/2014/main" id="{C4E17A62-774A-5498-1139-89803CD93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9">
            <a:extLst>
              <a:ext uri="{FF2B5EF4-FFF2-40B4-BE49-F238E27FC236}">
                <a16:creationId xmlns:a16="http://schemas.microsoft.com/office/drawing/2014/main" id="{00C38746-3D8F-AC92-13D3-54895E6E7FE7}"/>
              </a:ext>
            </a:extLst>
          </p:cNvPr>
          <p:cNvSpPr txBox="1"/>
          <p:nvPr/>
        </p:nvSpPr>
        <p:spPr>
          <a:xfrm>
            <a:off x="1576102" y="3817880"/>
            <a:ext cx="2430838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Ingestion &amp; Transformation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ETL with Terraform and AWS Glue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7878AC-937A-DC98-5B62-8FB154263384}"/>
              </a:ext>
            </a:extLst>
          </p:cNvPr>
          <p:cNvGrpSpPr/>
          <p:nvPr/>
        </p:nvGrpSpPr>
        <p:grpSpPr>
          <a:xfrm>
            <a:off x="776916" y="3987923"/>
            <a:ext cx="768998" cy="639538"/>
            <a:chOff x="776023" y="1010586"/>
            <a:chExt cx="958184" cy="814415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8DF7C654-0190-8322-29E8-784B527D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BD8FCEBD-0220-187E-1B78-D4E13BDBD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9">
            <a:extLst>
              <a:ext uri="{FF2B5EF4-FFF2-40B4-BE49-F238E27FC236}">
                <a16:creationId xmlns:a16="http://schemas.microsoft.com/office/drawing/2014/main" id="{C5A0EC10-3802-29FA-6BDA-DC839DCD12D0}"/>
              </a:ext>
            </a:extLst>
          </p:cNvPr>
          <p:cNvSpPr txBox="1"/>
          <p:nvPr/>
        </p:nvSpPr>
        <p:spPr>
          <a:xfrm>
            <a:off x="5791062" y="822595"/>
            <a:ext cx="2249351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Serving with Data Modelling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Serving with Amazon Redshift Spectrum and </a:t>
            </a:r>
            <a:r>
              <a:rPr lang="en-US" altLang="zh-CN" sz="1199" dirty="0" err="1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dbt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6E1B0A-D8A8-314F-911F-CAE4CE65E685}"/>
              </a:ext>
            </a:extLst>
          </p:cNvPr>
          <p:cNvGrpSpPr/>
          <p:nvPr/>
        </p:nvGrpSpPr>
        <p:grpSpPr>
          <a:xfrm>
            <a:off x="4827761" y="1010587"/>
            <a:ext cx="768998" cy="639538"/>
            <a:chOff x="776023" y="1010586"/>
            <a:chExt cx="958184" cy="814415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105FD2-1824-3B03-65F1-97D64BD55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23" name="KSO_Shape">
              <a:extLst>
                <a:ext uri="{FF2B5EF4-FFF2-40B4-BE49-F238E27FC236}">
                  <a16:creationId xmlns:a16="http://schemas.microsoft.com/office/drawing/2014/main" id="{B34FD4F9-8689-E059-79AF-7342BB587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93599864-9784-16FC-33D7-4FC95001C318}"/>
              </a:ext>
            </a:extLst>
          </p:cNvPr>
          <p:cNvSpPr txBox="1"/>
          <p:nvPr/>
        </p:nvSpPr>
        <p:spPr>
          <a:xfrm>
            <a:off x="5791062" y="1928692"/>
            <a:ext cx="2249351" cy="746088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Quality 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quality checks with AWS Glue Data Quality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91A40C-3364-CD7D-06AD-E2E26E469310}"/>
              </a:ext>
            </a:extLst>
          </p:cNvPr>
          <p:cNvGrpSpPr/>
          <p:nvPr/>
        </p:nvGrpSpPr>
        <p:grpSpPr>
          <a:xfrm>
            <a:off x="4827760" y="1984387"/>
            <a:ext cx="768998" cy="639538"/>
            <a:chOff x="776023" y="1010586"/>
            <a:chExt cx="958184" cy="814415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4187554-EC61-173C-6AA2-11A20C7E7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27" name="KSO_Shape">
              <a:extLst>
                <a:ext uri="{FF2B5EF4-FFF2-40B4-BE49-F238E27FC236}">
                  <a16:creationId xmlns:a16="http://schemas.microsoft.com/office/drawing/2014/main" id="{9F4FC09E-D8BF-6A59-C688-5A0F5E583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9">
            <a:extLst>
              <a:ext uri="{FF2B5EF4-FFF2-40B4-BE49-F238E27FC236}">
                <a16:creationId xmlns:a16="http://schemas.microsoft.com/office/drawing/2014/main" id="{93D60BCE-C206-D89B-87DC-1F7EC41907EE}"/>
              </a:ext>
            </a:extLst>
          </p:cNvPr>
          <p:cNvSpPr txBox="1"/>
          <p:nvPr/>
        </p:nvSpPr>
        <p:spPr>
          <a:xfrm>
            <a:off x="5791062" y="2867663"/>
            <a:ext cx="2249351" cy="869326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 Pipeline Orchestration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 err="1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DataOps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 with Airflow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4A99B9-73B7-F9ED-2A1C-6A14ACD44F64}"/>
              </a:ext>
            </a:extLst>
          </p:cNvPr>
          <p:cNvGrpSpPr/>
          <p:nvPr/>
        </p:nvGrpSpPr>
        <p:grpSpPr>
          <a:xfrm>
            <a:off x="4827760" y="2980538"/>
            <a:ext cx="768998" cy="639538"/>
            <a:chOff x="776023" y="1010586"/>
            <a:chExt cx="958184" cy="814415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6D1295E-0C6A-1BBB-61B7-01B7C100C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3C335030-1556-A88F-5D56-3D0BB040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9">
            <a:extLst>
              <a:ext uri="{FF2B5EF4-FFF2-40B4-BE49-F238E27FC236}">
                <a16:creationId xmlns:a16="http://schemas.microsoft.com/office/drawing/2014/main" id="{FEEF43C1-6BAA-8311-2114-CAD7BCFA1A39}"/>
              </a:ext>
            </a:extLst>
          </p:cNvPr>
          <p:cNvSpPr txBox="1"/>
          <p:nvPr/>
        </p:nvSpPr>
        <p:spPr>
          <a:xfrm>
            <a:off x="5791061" y="3817880"/>
            <a:ext cx="2249351" cy="1053864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n-US" altLang="zh-CN" sz="2000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Impact and Next Steps</a:t>
            </a:r>
          </a:p>
          <a:p>
            <a:pPr marL="0" lvl="1" algn="ctr"/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value created and future improvements</a:t>
            </a:r>
            <a:r>
              <a:rPr lang="zh-CN" altLang="en-US" sz="1199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B2E811-9867-2EF5-FF64-A6A265BDC83A}"/>
              </a:ext>
            </a:extLst>
          </p:cNvPr>
          <p:cNvGrpSpPr/>
          <p:nvPr/>
        </p:nvGrpSpPr>
        <p:grpSpPr>
          <a:xfrm>
            <a:off x="4827759" y="3987923"/>
            <a:ext cx="768998" cy="639538"/>
            <a:chOff x="776023" y="1010586"/>
            <a:chExt cx="958184" cy="814415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86D91705-C358-9181-455F-49ED4E075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23" y="1010586"/>
              <a:ext cx="958184" cy="8144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solidFill>
                  <a:srgbClr val="3CCCC7"/>
                </a:solidFill>
              </a:endParaRPr>
            </a:p>
          </p:txBody>
        </p:sp>
        <p:sp>
          <p:nvSpPr>
            <p:cNvPr id="35" name="KSO_Shape">
              <a:extLst>
                <a:ext uri="{FF2B5EF4-FFF2-40B4-BE49-F238E27FC236}">
                  <a16:creationId xmlns:a16="http://schemas.microsoft.com/office/drawing/2014/main" id="{683C49E5-27EA-7900-2D6F-03188839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29" y="1232281"/>
              <a:ext cx="473971" cy="37102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0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8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6" grpId="0"/>
      <p:bldP spid="20" grpId="0"/>
      <p:bldP spid="24" grpId="0"/>
      <p:bldP spid="28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2FD2E2-C003-FDA9-5301-1ACA1BDC3342}"/>
              </a:ext>
            </a:extLst>
          </p:cNvPr>
          <p:cNvSpPr/>
          <p:nvPr/>
        </p:nvSpPr>
        <p:spPr>
          <a:xfrm>
            <a:off x="2363194" y="3830855"/>
            <a:ext cx="4394730" cy="11261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3"/>
          <p:cNvSpPr/>
          <p:nvPr/>
        </p:nvSpPr>
        <p:spPr>
          <a:xfrm>
            <a:off x="2381" y="215884"/>
            <a:ext cx="195738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166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Introduction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9586" y="982044"/>
            <a:ext cx="265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32323"/>
                </a:solidFill>
              </a:rPr>
              <a:t>Business Use Case</a:t>
            </a:r>
            <a:endParaRPr lang="zh-CN" altLang="en-US" sz="2000" b="1" dirty="0">
              <a:solidFill>
                <a:srgbClr val="232323"/>
              </a:solidFill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372533" y="3082921"/>
            <a:ext cx="84102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09226" y="903630"/>
            <a:ext cx="5473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1400" kern="1600" dirty="0"/>
              <a:t>Startup offering Music Streaming subscription services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kern="1600" dirty="0"/>
              <a:t>Added a latest feature of digital song user purchase &amp; download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kern="1600" dirty="0"/>
              <a:t>DE Task: Building an effective, reproducible data pipeline to serve the new purchase data to Analytics team for analysis and delivering insights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400" kern="1600" dirty="0"/>
              <a:t>Example Analytics questions: </a:t>
            </a:r>
          </a:p>
          <a:p>
            <a:pPr lvl="1"/>
            <a:r>
              <a:rPr lang="en-US" altLang="zh-CN" sz="1400" kern="1600" dirty="0"/>
              <a:t>      “What songs and artists were purchased most frequently?”</a:t>
            </a:r>
          </a:p>
          <a:p>
            <a:pPr lvl="1"/>
            <a:r>
              <a:rPr lang="en-US" altLang="zh-CN" sz="1400" kern="1600" dirty="0"/>
              <a:t>      “How user purchases evolved over time?”</a:t>
            </a:r>
            <a:endParaRPr lang="zh-CN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031C-CFDF-D195-440E-3CBB0499D2B8}"/>
              </a:ext>
            </a:extLst>
          </p:cNvPr>
          <p:cNvSpPr txBox="1"/>
          <p:nvPr/>
        </p:nvSpPr>
        <p:spPr>
          <a:xfrm>
            <a:off x="489585" y="3330477"/>
            <a:ext cx="354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32323"/>
                </a:solidFill>
              </a:rPr>
              <a:t>Data Engineering Lifecycle</a:t>
            </a:r>
            <a:endParaRPr lang="zh-CN" altLang="en-US" sz="2000" b="1" dirty="0">
              <a:solidFill>
                <a:srgbClr val="23232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2D0809-813C-2E3F-9A88-A95C0B464A39}"/>
              </a:ext>
            </a:extLst>
          </p:cNvPr>
          <p:cNvSpPr/>
          <p:nvPr/>
        </p:nvSpPr>
        <p:spPr>
          <a:xfrm>
            <a:off x="625642" y="4129238"/>
            <a:ext cx="1260910" cy="4885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757F9B-0D3A-2EB6-E6E9-7C10F3285268}"/>
              </a:ext>
            </a:extLst>
          </p:cNvPr>
          <p:cNvSpPr/>
          <p:nvPr/>
        </p:nvSpPr>
        <p:spPr>
          <a:xfrm>
            <a:off x="2467403" y="3933070"/>
            <a:ext cx="1190197" cy="389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Ingestion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1F2526-D1CB-1808-04FF-7719E48688E1}"/>
              </a:ext>
            </a:extLst>
          </p:cNvPr>
          <p:cNvSpPr/>
          <p:nvPr/>
        </p:nvSpPr>
        <p:spPr>
          <a:xfrm>
            <a:off x="3888607" y="3933070"/>
            <a:ext cx="1487440" cy="3890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Transformation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AB5ABA-E1E0-FAFD-4638-FF4CE9405B07}"/>
              </a:ext>
            </a:extLst>
          </p:cNvPr>
          <p:cNvSpPr/>
          <p:nvPr/>
        </p:nvSpPr>
        <p:spPr>
          <a:xfrm>
            <a:off x="5586666" y="3933067"/>
            <a:ext cx="1045428" cy="389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Serving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02A27C-0E1D-D165-B277-450C7F62E7C9}"/>
              </a:ext>
            </a:extLst>
          </p:cNvPr>
          <p:cNvSpPr/>
          <p:nvPr/>
        </p:nvSpPr>
        <p:spPr>
          <a:xfrm>
            <a:off x="2467403" y="4441210"/>
            <a:ext cx="4164691" cy="389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681F1F-BECD-A596-ADC7-50740499AD4B}"/>
              </a:ext>
            </a:extLst>
          </p:cNvPr>
          <p:cNvSpPr/>
          <p:nvPr/>
        </p:nvSpPr>
        <p:spPr>
          <a:xfrm>
            <a:off x="7212945" y="4038438"/>
            <a:ext cx="1512587" cy="6701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Downstream Use Cases</a:t>
            </a:r>
          </a:p>
          <a:p>
            <a:pPr algn="ctr"/>
            <a:r>
              <a:rPr lang="en-CN" sz="1400" dirty="0">
                <a:solidFill>
                  <a:schemeClr val="tx1"/>
                </a:solidFill>
              </a:rPr>
              <a:t>(Analytics, ML)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C2F6C31-13C0-F4D8-648D-CDB97A0B432D}"/>
              </a:ext>
            </a:extLst>
          </p:cNvPr>
          <p:cNvSpPr/>
          <p:nvPr/>
        </p:nvSpPr>
        <p:spPr>
          <a:xfrm>
            <a:off x="1963127" y="4216677"/>
            <a:ext cx="336184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93A5955-2D8A-010A-69B0-A714C5EBE5F5}"/>
              </a:ext>
            </a:extLst>
          </p:cNvPr>
          <p:cNvSpPr/>
          <p:nvPr/>
        </p:nvSpPr>
        <p:spPr>
          <a:xfrm>
            <a:off x="3672229" y="3970762"/>
            <a:ext cx="216378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0E16081-BBD1-B796-B5DA-773B39EC6999}"/>
              </a:ext>
            </a:extLst>
          </p:cNvPr>
          <p:cNvSpPr/>
          <p:nvPr/>
        </p:nvSpPr>
        <p:spPr>
          <a:xfrm>
            <a:off x="5390676" y="3970761"/>
            <a:ext cx="216378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4671C11-665F-3B08-83A8-5FBA295BA423}"/>
              </a:ext>
            </a:extLst>
          </p:cNvPr>
          <p:cNvSpPr/>
          <p:nvPr/>
        </p:nvSpPr>
        <p:spPr>
          <a:xfrm>
            <a:off x="6817342" y="4216677"/>
            <a:ext cx="336184" cy="3136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FD9CF10-2C25-2974-2652-D2D8343C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" b="3193"/>
          <a:stretch/>
        </p:blipFill>
        <p:spPr>
          <a:xfrm>
            <a:off x="1055275" y="1482421"/>
            <a:ext cx="1307919" cy="1298459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1791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9" y="215884"/>
            <a:ext cx="5671397" cy="518601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520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Source &amp; Requirements / Data Source EDA 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5444" y="875968"/>
            <a:ext cx="2866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Get a purchasing user’s information E.g., User ID, User Name, User Location, User Start Date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F47C69-3B59-FD90-AD44-4E83C3F9B001}"/>
              </a:ext>
            </a:extLst>
          </p:cNvPr>
          <p:cNvGrpSpPr/>
          <p:nvPr/>
        </p:nvGrpSpPr>
        <p:grpSpPr>
          <a:xfrm>
            <a:off x="489586" y="1381564"/>
            <a:ext cx="625033" cy="673941"/>
            <a:chOff x="489586" y="1547232"/>
            <a:chExt cx="625033" cy="673941"/>
          </a:xfrm>
        </p:grpSpPr>
        <p:sp>
          <p:nvSpPr>
            <p:cNvPr id="4" name="Round Single Corner Rectangle 3">
              <a:extLst>
                <a:ext uri="{FF2B5EF4-FFF2-40B4-BE49-F238E27FC236}">
                  <a16:creationId xmlns:a16="http://schemas.microsoft.com/office/drawing/2014/main" id="{668B9274-46A8-070F-7E58-63402F776ABD}"/>
                </a:ext>
              </a:extLst>
            </p:cNvPr>
            <p:cNvSpPr/>
            <p:nvPr/>
          </p:nvSpPr>
          <p:spPr>
            <a:xfrm>
              <a:off x="489586" y="1547232"/>
              <a:ext cx="625033" cy="673941"/>
            </a:xfrm>
            <a:prstGeom prst="round1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FCE9781-A9C8-66F6-1722-4292766A2218}"/>
                </a:ext>
              </a:extLst>
            </p:cNvPr>
            <p:cNvCxnSpPr/>
            <p:nvPr/>
          </p:nvCxnSpPr>
          <p:spPr>
            <a:xfrm>
              <a:off x="628482" y="1658213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FA45E8-E859-3B74-98FE-CCC05EA5F755}"/>
                </a:ext>
              </a:extLst>
            </p:cNvPr>
            <p:cNvCxnSpPr/>
            <p:nvPr/>
          </p:nvCxnSpPr>
          <p:spPr>
            <a:xfrm>
              <a:off x="628482" y="1782131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3BA8DD-C241-CB40-D4C5-ACAEA6C572C8}"/>
                </a:ext>
              </a:extLst>
            </p:cNvPr>
            <p:cNvCxnSpPr/>
            <p:nvPr/>
          </p:nvCxnSpPr>
          <p:spPr>
            <a:xfrm>
              <a:off x="628482" y="1919377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5C46A0-7BB1-64B4-DB5B-A2B1D4C47801}"/>
                </a:ext>
              </a:extLst>
            </p:cNvPr>
            <p:cNvSpPr txBox="1"/>
            <p:nvPr/>
          </p:nvSpPr>
          <p:spPr>
            <a:xfrm>
              <a:off x="576395" y="1944175"/>
              <a:ext cx="45141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/>
                <a:t>API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651187-AE3D-C1F3-A6BB-D6FEEDF5C648}"/>
              </a:ext>
            </a:extLst>
          </p:cNvPr>
          <p:cNvGrpSpPr/>
          <p:nvPr/>
        </p:nvGrpSpPr>
        <p:grpSpPr>
          <a:xfrm>
            <a:off x="1301408" y="899053"/>
            <a:ext cx="1523290" cy="372145"/>
            <a:chOff x="1307940" y="1547232"/>
            <a:chExt cx="1523290" cy="37214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09CC64-7FE2-B259-3328-0911AD82A771}"/>
                </a:ext>
              </a:extLst>
            </p:cNvPr>
            <p:cNvSpPr/>
            <p:nvPr/>
          </p:nvSpPr>
          <p:spPr>
            <a:xfrm>
              <a:off x="1307940" y="1547232"/>
              <a:ext cx="1523290" cy="37214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768FD157-F381-24C8-DE92-90AC1D3C1775}"/>
                </a:ext>
              </a:extLst>
            </p:cNvPr>
            <p:cNvSpPr/>
            <p:nvPr/>
          </p:nvSpPr>
          <p:spPr>
            <a:xfrm>
              <a:off x="1358686" y="1606587"/>
              <a:ext cx="527866" cy="2328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/>
                <a:t>GET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5170DA-BC97-6470-4736-0B5C3473F1D8}"/>
                </a:ext>
              </a:extLst>
            </p:cNvPr>
            <p:cNvSpPr txBox="1"/>
            <p:nvPr/>
          </p:nvSpPr>
          <p:spPr>
            <a:xfrm>
              <a:off x="1886552" y="1571728"/>
              <a:ext cx="744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400" dirty="0"/>
                <a:t>/Users</a:t>
              </a:r>
            </a:p>
          </p:txBody>
        </p:sp>
      </p:grpSp>
      <p:pic>
        <p:nvPicPr>
          <p:cNvPr id="37" name="Picture 3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6CF7E5-80B9-3305-45B9-7E4F06023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6" y="224184"/>
            <a:ext cx="2017160" cy="117173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BBA1C33-3E7E-EE12-65C5-7E7113193E6D}"/>
              </a:ext>
            </a:extLst>
          </p:cNvPr>
          <p:cNvGrpSpPr/>
          <p:nvPr/>
        </p:nvGrpSpPr>
        <p:grpSpPr>
          <a:xfrm>
            <a:off x="1301408" y="2015669"/>
            <a:ext cx="1574036" cy="372145"/>
            <a:chOff x="1301409" y="2567502"/>
            <a:chExt cx="1574036" cy="3721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C0D3CC-69CF-085D-4494-DB3441153CB9}"/>
                </a:ext>
              </a:extLst>
            </p:cNvPr>
            <p:cNvSpPr/>
            <p:nvPr/>
          </p:nvSpPr>
          <p:spPr>
            <a:xfrm>
              <a:off x="1301409" y="2567502"/>
              <a:ext cx="1523290" cy="37214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1E388CD-4D87-375E-ABD9-7496569DD908}"/>
                </a:ext>
              </a:extLst>
            </p:cNvPr>
            <p:cNvSpPr/>
            <p:nvPr/>
          </p:nvSpPr>
          <p:spPr>
            <a:xfrm>
              <a:off x="1352154" y="2626857"/>
              <a:ext cx="532495" cy="2328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/>
                <a:t>GET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ADF491-9824-D17D-72DE-04777B39054B}"/>
                </a:ext>
              </a:extLst>
            </p:cNvPr>
            <p:cNvSpPr txBox="1"/>
            <p:nvPr/>
          </p:nvSpPr>
          <p:spPr>
            <a:xfrm>
              <a:off x="1880022" y="2591998"/>
              <a:ext cx="9954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400" dirty="0"/>
                <a:t>/Sessions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E05ABA-4132-BAF2-898B-612CEE10E687}"/>
              </a:ext>
            </a:extLst>
          </p:cNvPr>
          <p:cNvSpPr txBox="1"/>
          <p:nvPr/>
        </p:nvSpPr>
        <p:spPr>
          <a:xfrm>
            <a:off x="2875444" y="1614099"/>
            <a:ext cx="28664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Get a user transaction session’s information </a:t>
            </a:r>
          </a:p>
          <a:p>
            <a:r>
              <a:rPr lang="en-US" altLang="zh-CN" sz="1000" kern="1600" dirty="0"/>
              <a:t>- Session ID, </a:t>
            </a:r>
          </a:p>
          <a:p>
            <a:r>
              <a:rPr lang="en-US" altLang="zh-CN" sz="1000" kern="1600" dirty="0"/>
              <a:t>- Session Start Time, </a:t>
            </a:r>
          </a:p>
          <a:p>
            <a:r>
              <a:rPr lang="en-US" altLang="zh-CN" sz="1000" kern="1600" dirty="0"/>
              <a:t>- the purchasing User ID, </a:t>
            </a:r>
          </a:p>
          <a:p>
            <a:r>
              <a:rPr lang="en-US" altLang="zh-CN" sz="1000" kern="1600" dirty="0"/>
              <a:t>- User’s Agent (browser)</a:t>
            </a:r>
          </a:p>
          <a:p>
            <a:r>
              <a:rPr lang="en-US" altLang="zh-CN" sz="1000" kern="1600" dirty="0"/>
              <a:t>- purchased Song Items (e.g. Song Name, Artist Name, Price)</a:t>
            </a:r>
          </a:p>
        </p:txBody>
      </p:sp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61F7DE0F-99B2-EEE5-F15E-2733B1A1C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11" y="1453962"/>
            <a:ext cx="2031330" cy="1489824"/>
          </a:xfrm>
          <a:prstGeom prst="rect">
            <a:avLst/>
          </a:prstGeom>
        </p:spPr>
      </p:pic>
      <p:pic>
        <p:nvPicPr>
          <p:cNvPr id="47" name="Graphic 46" descr="Database with solid fill">
            <a:extLst>
              <a:ext uri="{FF2B5EF4-FFF2-40B4-BE49-F238E27FC236}">
                <a16:creationId xmlns:a16="http://schemas.microsoft.com/office/drawing/2014/main" id="{07CF1AB7-3EBF-EED3-FB35-0ACAC8EED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343" y="3372391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7C906B-6EB9-FC77-2BB3-26F2204ACC5C}"/>
              </a:ext>
            </a:extLst>
          </p:cNvPr>
          <p:cNvSpPr txBox="1"/>
          <p:nvPr/>
        </p:nvSpPr>
        <p:spPr>
          <a:xfrm>
            <a:off x="226355" y="4286791"/>
            <a:ext cx="11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PostgreSQL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17FFAE-E47D-0484-A71A-06FF6204C2B0}"/>
              </a:ext>
            </a:extLst>
          </p:cNvPr>
          <p:cNvSpPr txBox="1"/>
          <p:nvPr/>
        </p:nvSpPr>
        <p:spPr>
          <a:xfrm>
            <a:off x="1249200" y="3209178"/>
            <a:ext cx="1626244" cy="193899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000" dirty="0"/>
              <a:t>track_id (object)</a:t>
            </a:r>
          </a:p>
          <a:p>
            <a:r>
              <a:rPr lang="en-CN" sz="1000" dirty="0"/>
              <a:t>title (object)</a:t>
            </a:r>
          </a:p>
          <a:p>
            <a:r>
              <a:rPr lang="en-CN" sz="1000" dirty="0"/>
              <a:t>song_id (object)</a:t>
            </a:r>
          </a:p>
          <a:p>
            <a:r>
              <a:rPr lang="en-CN" sz="1000" dirty="0"/>
              <a:t>release (object)</a:t>
            </a:r>
          </a:p>
          <a:p>
            <a:r>
              <a:rPr lang="en-CN" sz="1000" dirty="0"/>
              <a:t>artist_id (object)</a:t>
            </a:r>
          </a:p>
          <a:p>
            <a:r>
              <a:rPr lang="en-CN" sz="1000" dirty="0"/>
              <a:t>artist_mbid (object)</a:t>
            </a:r>
          </a:p>
          <a:p>
            <a:r>
              <a:rPr lang="en-CN" sz="1000" dirty="0"/>
              <a:t>artist_name (object)</a:t>
            </a:r>
          </a:p>
          <a:p>
            <a:r>
              <a:rPr lang="en-CN" sz="1000" dirty="0"/>
              <a:t>duration (float64)</a:t>
            </a:r>
          </a:p>
          <a:p>
            <a:r>
              <a:rPr lang="en-CN" sz="1000" dirty="0"/>
              <a:t>artist_familiarity (float64)</a:t>
            </a:r>
          </a:p>
          <a:p>
            <a:r>
              <a:rPr lang="en-CN" sz="1000" dirty="0"/>
              <a:t>artist_hottness (float64)</a:t>
            </a:r>
          </a:p>
          <a:p>
            <a:r>
              <a:rPr lang="en-CN" sz="1000" dirty="0"/>
              <a:t>year (int64)</a:t>
            </a:r>
          </a:p>
          <a:p>
            <a:r>
              <a:rPr lang="en-CN" sz="1000" dirty="0"/>
              <a:t>track_7digitalid (int64)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BFAFD4-2A81-6F70-79CF-6DCEB2095F3A}"/>
              </a:ext>
            </a:extLst>
          </p:cNvPr>
          <p:cNvSpPr txBox="1"/>
          <p:nvPr/>
        </p:nvSpPr>
        <p:spPr>
          <a:xfrm>
            <a:off x="1249201" y="2962557"/>
            <a:ext cx="1626243" cy="24622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000" dirty="0"/>
              <a:t>Songs (with data types)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E07C8E-0222-1A1B-304B-696BA4E7729C}"/>
              </a:ext>
            </a:extLst>
          </p:cNvPr>
          <p:cNvSpPr txBox="1"/>
          <p:nvPr/>
        </p:nvSpPr>
        <p:spPr>
          <a:xfrm>
            <a:off x="2891886" y="3258552"/>
            <a:ext cx="168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Get the Songs information from a RDBMS</a:t>
            </a:r>
          </a:p>
        </p:txBody>
      </p:sp>
      <p:pic>
        <p:nvPicPr>
          <p:cNvPr id="54" name="Picture 53" descr="A close up of a list&#10;&#10;Description automatically generated">
            <a:extLst>
              <a:ext uri="{FF2B5EF4-FFF2-40B4-BE49-F238E27FC236}">
                <a16:creationId xmlns:a16="http://schemas.microsoft.com/office/drawing/2014/main" id="{C0557881-8A03-FFB1-82F1-CD64569DB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52" y="3059876"/>
            <a:ext cx="4498848" cy="78679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02CF57C-790F-C352-A231-1B7299C9A8B6}"/>
              </a:ext>
            </a:extLst>
          </p:cNvPr>
          <p:cNvSpPr txBox="1"/>
          <p:nvPr/>
        </p:nvSpPr>
        <p:spPr>
          <a:xfrm>
            <a:off x="2886402" y="4139471"/>
            <a:ext cx="168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600" dirty="0"/>
              <a:t>Describe Statistics of Numeric Fields: </a:t>
            </a:r>
          </a:p>
        </p:txBody>
      </p:sp>
      <p:pic>
        <p:nvPicPr>
          <p:cNvPr id="57" name="Picture 56" descr="A screenshot of a computer&#10;&#10;Description automatically generated">
            <a:extLst>
              <a:ext uri="{FF2B5EF4-FFF2-40B4-BE49-F238E27FC236}">
                <a16:creationId xmlns:a16="http://schemas.microsoft.com/office/drawing/2014/main" id="{26977F19-C212-BB97-CCEA-EAB61D461F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3"/>
          <a:stretch/>
        </p:blipFill>
        <p:spPr>
          <a:xfrm>
            <a:off x="5105414" y="3853374"/>
            <a:ext cx="3578324" cy="12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>
            <a:stCxn id="10" idx="6"/>
            <a:endCxn id="12" idx="2"/>
          </p:cNvCxnSpPr>
          <p:nvPr/>
        </p:nvCxnSpPr>
        <p:spPr>
          <a:xfrm flipV="1">
            <a:off x="1920075" y="1529986"/>
            <a:ext cx="444501" cy="938"/>
          </a:xfrm>
          <a:prstGeom prst="line">
            <a:avLst/>
          </a:prstGeom>
          <a:ln>
            <a:solidFill>
              <a:srgbClr val="2E48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240968"/>
            <a:ext cx="6678118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8627" y="330993"/>
            <a:ext cx="6311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Source &amp; Requirements / Stakeholders &amp; Data Model Design</a:t>
            </a:r>
            <a:endParaRPr lang="zh-CN" altLang="en-US" sz="1600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>
            <a:stCxn id="12" idx="6"/>
            <a:endCxn id="13" idx="2"/>
          </p:cNvCxnSpPr>
          <p:nvPr/>
        </p:nvCxnSpPr>
        <p:spPr>
          <a:xfrm>
            <a:off x="3806024" y="1529986"/>
            <a:ext cx="430532" cy="0"/>
          </a:xfrm>
          <a:prstGeom prst="line">
            <a:avLst/>
          </a:prstGeom>
          <a:ln>
            <a:solidFill>
              <a:srgbClr val="2E48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40883" y="1530840"/>
            <a:ext cx="2959663" cy="3505861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78627" y="810200"/>
            <a:ext cx="1441448" cy="1441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rgbClr val="2E4860"/>
              </a:solidFill>
            </a:endParaRPr>
          </a:p>
          <a:p>
            <a:pPr algn="ctr"/>
            <a:endParaRPr lang="en-US" altLang="zh-CN" sz="1400" b="1" dirty="0">
              <a:solidFill>
                <a:srgbClr val="2E4860"/>
              </a:solidFill>
            </a:endParaRPr>
          </a:p>
          <a:p>
            <a:pPr algn="ctr"/>
            <a:endParaRPr lang="en-US" altLang="zh-CN" sz="1400" b="1" dirty="0">
              <a:solidFill>
                <a:srgbClr val="2E4860"/>
              </a:solidFill>
            </a:endParaRPr>
          </a:p>
          <a:p>
            <a:pPr algn="ctr"/>
            <a:r>
              <a:rPr lang="en-US" altLang="zh-CN" sz="1400" b="1" dirty="0">
                <a:solidFill>
                  <a:srgbClr val="2E4860"/>
                </a:solidFill>
              </a:rPr>
              <a:t>Software Engineer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364576" y="809262"/>
            <a:ext cx="1441448" cy="1441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232323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36556" y="809262"/>
            <a:ext cx="1441448" cy="1441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23232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7686" y="1641188"/>
            <a:ext cx="141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-10" dirty="0">
                <a:solidFill>
                  <a:srgbClr val="2E4860"/>
                </a:solidFill>
              </a:rPr>
              <a:t>Data Engineer</a:t>
            </a:r>
            <a:endParaRPr lang="zh-CN" altLang="en-US" sz="1400" b="1" spc="-10" dirty="0">
              <a:solidFill>
                <a:srgbClr val="2E48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92117" y="1639998"/>
            <a:ext cx="1330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-10" dirty="0">
                <a:solidFill>
                  <a:srgbClr val="2E4860"/>
                </a:solidFill>
              </a:rPr>
              <a:t>Data Analyst</a:t>
            </a:r>
            <a:endParaRPr lang="zh-CN" altLang="en-US" sz="1400" b="1" spc="-10" dirty="0">
              <a:solidFill>
                <a:srgbClr val="2E4860"/>
              </a:solidFill>
            </a:endParaRP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>
            <a:off x="233484" y="3485942"/>
            <a:ext cx="5773045" cy="0"/>
          </a:xfrm>
          <a:prstGeom prst="line">
            <a:avLst/>
          </a:prstGeom>
          <a:ln>
            <a:solidFill>
              <a:srgbClr val="2E48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BB365B-D461-433E-311B-CFFBEB3FBDA1}"/>
              </a:ext>
            </a:extLst>
          </p:cNvPr>
          <p:cNvGrpSpPr/>
          <p:nvPr/>
        </p:nvGrpSpPr>
        <p:grpSpPr>
          <a:xfrm>
            <a:off x="313095" y="3730404"/>
            <a:ext cx="1768071" cy="1323433"/>
            <a:chOff x="257751" y="3425275"/>
            <a:chExt cx="1768071" cy="1323433"/>
          </a:xfrm>
        </p:grpSpPr>
        <p:sp>
          <p:nvSpPr>
            <p:cNvPr id="31" name="TextBox 30"/>
            <p:cNvSpPr txBox="1"/>
            <p:nvPr/>
          </p:nvSpPr>
          <p:spPr>
            <a:xfrm>
              <a:off x="535003" y="3948491"/>
              <a:ext cx="1213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pc="-10" dirty="0">
                  <a:solidFill>
                    <a:srgbClr val="2E4860"/>
                  </a:solidFill>
                </a:rPr>
                <a:t>Source Data</a:t>
              </a:r>
              <a:endParaRPr lang="zh-CN" altLang="en-US" sz="1200" b="1" spc="-10" dirty="0">
                <a:solidFill>
                  <a:srgbClr val="2E486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57751" y="3425275"/>
              <a:ext cx="1768071" cy="1323433"/>
            </a:xfrm>
            <a:prstGeom prst="rect">
              <a:avLst/>
            </a:prstGeom>
            <a:noFill/>
            <a:ln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E1AF6-BD0F-D263-113D-CC7E72F4F1C4}"/>
              </a:ext>
            </a:extLst>
          </p:cNvPr>
          <p:cNvGrpSpPr/>
          <p:nvPr/>
        </p:nvGrpSpPr>
        <p:grpSpPr>
          <a:xfrm>
            <a:off x="2158512" y="3730405"/>
            <a:ext cx="1810823" cy="1338828"/>
            <a:chOff x="2224941" y="3730405"/>
            <a:chExt cx="1810823" cy="1338828"/>
          </a:xfrm>
        </p:grpSpPr>
        <p:sp>
          <p:nvSpPr>
            <p:cNvPr id="32" name="TextBox 31"/>
            <p:cNvSpPr txBox="1"/>
            <p:nvPr/>
          </p:nvSpPr>
          <p:spPr>
            <a:xfrm>
              <a:off x="2224941" y="3730405"/>
              <a:ext cx="1810823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spc="-10" dirty="0">
                  <a:solidFill>
                    <a:srgbClr val="2E4860"/>
                  </a:solidFill>
                </a:rPr>
                <a:t>Transform &amp; Enrich Data</a:t>
              </a:r>
            </a:p>
            <a:p>
              <a:r>
                <a:rPr lang="en-US" altLang="zh-CN" sz="1000" b="1" spc="-10" dirty="0">
                  <a:solidFill>
                    <a:srgbClr val="2E4860"/>
                  </a:solidFill>
                </a:rPr>
                <a:t>- Data Storage: Data Lake (AWS S3 bucket)</a:t>
              </a:r>
            </a:p>
            <a:p>
              <a:r>
                <a:rPr lang="en-US" altLang="zh-CN" sz="1000" b="1" spc="-10" dirty="0">
                  <a:solidFill>
                    <a:srgbClr val="2E4860"/>
                  </a:solidFill>
                </a:rPr>
                <a:t>- Reproducible Pipeline: Terraform and AWS Glue</a:t>
              </a:r>
            </a:p>
            <a:p>
              <a:r>
                <a:rPr lang="en-US" altLang="zh-CN" sz="1000" b="1" spc="-10" dirty="0">
                  <a:solidFill>
                    <a:srgbClr val="2E4860"/>
                  </a:solidFill>
                </a:rPr>
                <a:t>- Data Serve: Amazon Redshift Data Warehouse (with Data Catalog)</a:t>
              </a:r>
              <a:endParaRPr lang="zh-CN" altLang="en-US" sz="1000" b="1" spc="-10" dirty="0">
                <a:solidFill>
                  <a:srgbClr val="2E486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267693" y="3730405"/>
              <a:ext cx="1768071" cy="1323435"/>
            </a:xfrm>
            <a:prstGeom prst="rect">
              <a:avLst/>
            </a:prstGeom>
            <a:noFill/>
            <a:ln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Graphic 23" descr="Female Profile outline">
            <a:extLst>
              <a:ext uri="{FF2B5EF4-FFF2-40B4-BE49-F238E27FC236}">
                <a16:creationId xmlns:a16="http://schemas.microsoft.com/office/drawing/2014/main" id="{4A437618-BE37-8EB3-95D0-49D3D194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6029" y="1155165"/>
            <a:ext cx="484510" cy="484833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3523C795-5CD8-8B21-5F6E-45E6B71A0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5173" y="1157883"/>
            <a:ext cx="484834" cy="484834"/>
          </a:xfrm>
          <a:prstGeom prst="rect">
            <a:avLst/>
          </a:prstGeom>
        </p:spPr>
      </p:pic>
      <p:pic>
        <p:nvPicPr>
          <p:cNvPr id="38" name="Graphic 37" descr="Office worker male outline">
            <a:extLst>
              <a:ext uri="{FF2B5EF4-FFF2-40B4-BE49-F238E27FC236}">
                <a16:creationId xmlns:a16="http://schemas.microsoft.com/office/drawing/2014/main" id="{F0CC00D6-DB13-6ADE-1071-B2D182018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9860" y="1157883"/>
            <a:ext cx="430532" cy="430532"/>
          </a:xfrm>
          <a:prstGeom prst="rect">
            <a:avLst/>
          </a:prstGeom>
        </p:spPr>
      </p:pic>
      <p:pic>
        <p:nvPicPr>
          <p:cNvPr id="40" name="Graphic 39" descr="Research outline">
            <a:extLst>
              <a:ext uri="{FF2B5EF4-FFF2-40B4-BE49-F238E27FC236}">
                <a16:creationId xmlns:a16="http://schemas.microsoft.com/office/drawing/2014/main" id="{2F1201C5-EF03-D58A-1A5B-7FA3D120B8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4978" y="1155166"/>
            <a:ext cx="414881" cy="423218"/>
          </a:xfrm>
          <a:prstGeom prst="rect">
            <a:avLst/>
          </a:prstGeom>
        </p:spPr>
      </p:pic>
      <p:pic>
        <p:nvPicPr>
          <p:cNvPr id="42" name="Graphic 41" descr="Programmer female outline">
            <a:extLst>
              <a:ext uri="{FF2B5EF4-FFF2-40B4-BE49-F238E27FC236}">
                <a16:creationId xmlns:a16="http://schemas.microsoft.com/office/drawing/2014/main" id="{BD61C5F7-89E8-18D9-D1F6-A9E0C2EF41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4119" y="1031797"/>
            <a:ext cx="558100" cy="558100"/>
          </a:xfrm>
          <a:prstGeom prst="rect">
            <a:avLst/>
          </a:prstGeom>
        </p:spPr>
      </p:pic>
      <p:sp>
        <p:nvSpPr>
          <p:cNvPr id="43" name="矩形 29">
            <a:extLst>
              <a:ext uri="{FF2B5EF4-FFF2-40B4-BE49-F238E27FC236}">
                <a16:creationId xmlns:a16="http://schemas.microsoft.com/office/drawing/2014/main" id="{CD4BF4CD-CC7A-683C-24DE-8D3FAC03C9AA}"/>
              </a:ext>
            </a:extLst>
          </p:cNvPr>
          <p:cNvSpPr/>
          <p:nvPr/>
        </p:nvSpPr>
        <p:spPr>
          <a:xfrm>
            <a:off x="313096" y="2301338"/>
            <a:ext cx="1768071" cy="938463"/>
          </a:xfrm>
          <a:prstGeom prst="rect">
            <a:avLst/>
          </a:prstGeom>
          <a:noFill/>
          <a:ln w="127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Set up the data sources infrastructure (e.g. APIs)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矩形 29">
            <a:extLst>
              <a:ext uri="{FF2B5EF4-FFF2-40B4-BE49-F238E27FC236}">
                <a16:creationId xmlns:a16="http://schemas.microsoft.com/office/drawing/2014/main" id="{745E4C54-E506-F305-3FE1-C8D32F72E02E}"/>
              </a:ext>
            </a:extLst>
          </p:cNvPr>
          <p:cNvSpPr/>
          <p:nvPr/>
        </p:nvSpPr>
        <p:spPr>
          <a:xfrm>
            <a:off x="2201264" y="2307664"/>
            <a:ext cx="1768071" cy="932138"/>
          </a:xfrm>
          <a:prstGeom prst="rect">
            <a:avLst/>
          </a:prstGeom>
          <a:noFill/>
          <a:ln w="127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Build the data pipeline to serve data to stakeholders</a:t>
            </a:r>
          </a:p>
          <a:p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</a:rPr>
              <a:t>- Enable Analysts to query needed data efficiently</a:t>
            </a:r>
          </a:p>
          <a:p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</a:rPr>
              <a:t>- Store historical raw data</a:t>
            </a:r>
          </a:p>
          <a:p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</a:rPr>
              <a:t>- Update modeled data daily</a:t>
            </a:r>
            <a:endParaRPr lang="zh-CN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矩形 29">
            <a:extLst>
              <a:ext uri="{FF2B5EF4-FFF2-40B4-BE49-F238E27FC236}">
                <a16:creationId xmlns:a16="http://schemas.microsoft.com/office/drawing/2014/main" id="{928A6A00-A587-FB14-7342-EAA29018499E}"/>
              </a:ext>
            </a:extLst>
          </p:cNvPr>
          <p:cNvSpPr/>
          <p:nvPr/>
        </p:nvSpPr>
        <p:spPr>
          <a:xfrm>
            <a:off x="4073243" y="2307663"/>
            <a:ext cx="1768071" cy="928943"/>
          </a:xfrm>
          <a:prstGeom prst="rect">
            <a:avLst/>
          </a:prstGeom>
          <a:noFill/>
          <a:ln w="127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Perform Data Querying and Insights Generation for Business Decision Making</a:t>
            </a:r>
          </a:p>
        </p:txBody>
      </p:sp>
      <p:sp>
        <p:nvSpPr>
          <p:cNvPr id="54" name="矩形 34">
            <a:extLst>
              <a:ext uri="{FF2B5EF4-FFF2-40B4-BE49-F238E27FC236}">
                <a16:creationId xmlns:a16="http://schemas.microsoft.com/office/drawing/2014/main" id="{DD1F77AF-5E89-F88D-4CCD-13F83ED5F111}"/>
              </a:ext>
            </a:extLst>
          </p:cNvPr>
          <p:cNvSpPr/>
          <p:nvPr/>
        </p:nvSpPr>
        <p:spPr>
          <a:xfrm>
            <a:off x="4073243" y="3730405"/>
            <a:ext cx="1768072" cy="1323435"/>
          </a:xfrm>
          <a:prstGeom prst="rect">
            <a:avLst/>
          </a:prstGeom>
          <a:noFill/>
          <a:ln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210375-ED2A-75D9-E524-3ECB983B31B8}"/>
              </a:ext>
            </a:extLst>
          </p:cNvPr>
          <p:cNvSpPr txBox="1"/>
          <p:nvPr/>
        </p:nvSpPr>
        <p:spPr>
          <a:xfrm>
            <a:off x="4134298" y="4068953"/>
            <a:ext cx="164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pc="-10" dirty="0">
                <a:solidFill>
                  <a:srgbClr val="2E4860"/>
                </a:solidFill>
              </a:rPr>
              <a:t>Modelled data (star schema using </a:t>
            </a:r>
            <a:r>
              <a:rPr lang="en-US" altLang="zh-CN" sz="1200" b="1" spc="-10" dirty="0" err="1">
                <a:solidFill>
                  <a:srgbClr val="2E4860"/>
                </a:solidFill>
              </a:rPr>
              <a:t>dbt</a:t>
            </a:r>
            <a:r>
              <a:rPr lang="en-US" altLang="zh-CN" sz="1200" b="1" spc="-10" dirty="0">
                <a:solidFill>
                  <a:srgbClr val="2E4860"/>
                </a:solidFill>
              </a:rPr>
              <a:t> in Data Warehouse)</a:t>
            </a:r>
            <a:endParaRPr lang="zh-CN" altLang="en-US" sz="1200" b="1" spc="-10" dirty="0">
              <a:solidFill>
                <a:srgbClr val="2E4860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A7ECFA-6643-1CAA-F08C-F915C2DC637F}"/>
              </a:ext>
            </a:extLst>
          </p:cNvPr>
          <p:cNvCxnSpPr>
            <a:stCxn id="54" idx="3"/>
          </p:cNvCxnSpPr>
          <p:nvPr/>
        </p:nvCxnSpPr>
        <p:spPr>
          <a:xfrm flipV="1">
            <a:off x="5841315" y="4392118"/>
            <a:ext cx="299568" cy="5"/>
          </a:xfrm>
          <a:prstGeom prst="line">
            <a:avLst/>
          </a:prstGeom>
          <a:ln w="19050">
            <a:solidFill>
              <a:srgbClr val="F8C9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A1B6E77-280E-D4DB-5E70-D2B783DCA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859808"/>
              </p:ext>
            </p:extLst>
          </p:nvPr>
        </p:nvGraphicFramePr>
        <p:xfrm>
          <a:off x="7062605" y="1997232"/>
          <a:ext cx="1075636" cy="2468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5636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f</a:t>
                      </a:r>
                      <a:r>
                        <a:rPr lang="en-CN" sz="800" dirty="0"/>
                        <a:t>act_order_items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f</a:t>
                      </a:r>
                      <a:r>
                        <a:rPr lang="en-CN" sz="800" dirty="0"/>
                        <a:t>act_key (PK)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ession_id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ong_id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ong_key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us</a:t>
                      </a:r>
                      <a:r>
                        <a:rPr lang="en-CN" sz="800" dirty="0"/>
                        <a:t>er_key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875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a</a:t>
                      </a:r>
                      <a:r>
                        <a:rPr lang="en-CN" sz="800" dirty="0"/>
                        <a:t>rtist_key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402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s</a:t>
                      </a:r>
                      <a:r>
                        <a:rPr lang="en-CN" sz="800" dirty="0"/>
                        <a:t>ession_start_time (FK)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3963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CN" sz="800" dirty="0"/>
                        <a:t>price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63746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CN" sz="800" dirty="0"/>
                        <a:t>liked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0337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liked_since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937619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AE584076-B883-CAEA-C9D9-949F70F1A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18438"/>
              </p:ext>
            </p:extLst>
          </p:nvPr>
        </p:nvGraphicFramePr>
        <p:xfrm>
          <a:off x="6173394" y="1639998"/>
          <a:ext cx="867283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283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dim_users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user_key</a:t>
                      </a:r>
                      <a:r>
                        <a:rPr lang="en-US" sz="800" dirty="0"/>
                        <a:t> (PK) 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user_lastname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user_name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user_since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875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country_code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40204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9F00BF2B-3E91-0AD2-3AD9-96912703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42821"/>
              </p:ext>
            </p:extLst>
          </p:nvPr>
        </p:nvGraphicFramePr>
        <p:xfrm>
          <a:off x="6173394" y="3231672"/>
          <a:ext cx="867283" cy="1706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283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dim_songs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song_key</a:t>
                      </a:r>
                      <a:r>
                        <a:rPr lang="en-US" sz="800" dirty="0"/>
                        <a:t> (PK)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song_id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song_title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track_id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release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875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duration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402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CN" sz="800" dirty="0"/>
                        <a:t>year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88411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E4D7616D-B294-DA9C-AB92-29852B050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17279"/>
              </p:ext>
            </p:extLst>
          </p:nvPr>
        </p:nvGraphicFramePr>
        <p:xfrm>
          <a:off x="8189406" y="1639998"/>
          <a:ext cx="867283" cy="1066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283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dim_date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date_key</a:t>
                      </a:r>
                      <a:r>
                        <a:rPr lang="en-US" sz="800" dirty="0"/>
                        <a:t> (PK)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month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year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day_of_week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F854BFE-2B1F-A18A-D032-5406CA8A2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975428"/>
              </p:ext>
            </p:extLst>
          </p:nvPr>
        </p:nvGraphicFramePr>
        <p:xfrm>
          <a:off x="8160169" y="3648484"/>
          <a:ext cx="925759" cy="1280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25759">
                  <a:extLst>
                    <a:ext uri="{9D8B030D-6E8A-4147-A177-3AD203B41FA5}">
                      <a16:colId xmlns:a16="http://schemas.microsoft.com/office/drawing/2014/main" val="255403406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dim_artists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286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artist_key</a:t>
                      </a:r>
                      <a:r>
                        <a:rPr lang="en-US" sz="800" dirty="0"/>
                        <a:t> (PK)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539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artist_id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artist_name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771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artist_familiarity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853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 err="1"/>
                        <a:t>artist_hotness</a:t>
                      </a:r>
                      <a:endParaRPr lang="en-CN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43938"/>
                  </a:ext>
                </a:extLst>
              </a:tr>
            </a:tbl>
          </a:graphicData>
        </a:graphic>
      </p:graphicFrame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713FEFB-0F57-A551-FC14-F3DE711FDF26}"/>
              </a:ext>
            </a:extLst>
          </p:cNvPr>
          <p:cNvCxnSpPr>
            <a:cxnSpLocks/>
            <a:endCxn id="67" idx="3"/>
          </p:cNvCxnSpPr>
          <p:nvPr/>
        </p:nvCxnSpPr>
        <p:spPr>
          <a:xfrm flipH="1" flipV="1">
            <a:off x="7040677" y="2386758"/>
            <a:ext cx="21928" cy="74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19F911D-7A0F-077B-79C5-0744D8423EE4}"/>
              </a:ext>
            </a:extLst>
          </p:cNvPr>
          <p:cNvCxnSpPr>
            <a:endCxn id="68" idx="3"/>
          </p:cNvCxnSpPr>
          <p:nvPr/>
        </p:nvCxnSpPr>
        <p:spPr>
          <a:xfrm flipH="1">
            <a:off x="7040677" y="3283770"/>
            <a:ext cx="21928" cy="801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6F39768-BFD7-7B79-BF97-69382EB17DCA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 flipV="1">
            <a:off x="8138241" y="2173398"/>
            <a:ext cx="51165" cy="1058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05B496B-5E9C-D67F-67D2-7DF8BD0130F2}"/>
              </a:ext>
            </a:extLst>
          </p:cNvPr>
          <p:cNvCxnSpPr>
            <a:endCxn id="70" idx="1"/>
          </p:cNvCxnSpPr>
          <p:nvPr/>
        </p:nvCxnSpPr>
        <p:spPr>
          <a:xfrm>
            <a:off x="8138241" y="3283770"/>
            <a:ext cx="21928" cy="1004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35E9B2-605D-A271-7FD5-0FD673E6F21F}"/>
              </a:ext>
            </a:extLst>
          </p:cNvPr>
          <p:cNvSpPr/>
          <p:nvPr/>
        </p:nvSpPr>
        <p:spPr>
          <a:xfrm>
            <a:off x="6375418" y="987125"/>
            <a:ext cx="2490590" cy="437239"/>
          </a:xfrm>
          <a:prstGeom prst="roundRect">
            <a:avLst/>
          </a:prstGeom>
          <a:noFill/>
          <a:ln w="19050">
            <a:solidFill>
              <a:srgbClr val="F8C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09F06-C90B-DE0D-B20F-604E971DC61A}"/>
              </a:ext>
            </a:extLst>
          </p:cNvPr>
          <p:cNvSpPr txBox="1"/>
          <p:nvPr/>
        </p:nvSpPr>
        <p:spPr>
          <a:xfrm>
            <a:off x="6416641" y="954619"/>
            <a:ext cx="24081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900" dirty="0"/>
              <a:t>Business Process: User Song Purchases</a:t>
            </a:r>
          </a:p>
          <a:p>
            <a:r>
              <a:rPr lang="en-CN" sz="900" dirty="0"/>
              <a:t>Level of Granularity: a song item purchased in a user session</a:t>
            </a:r>
          </a:p>
        </p:txBody>
      </p:sp>
    </p:spTree>
    <p:extLst>
      <p:ext uri="{BB962C8B-B14F-4D97-AF65-F5344CB8AC3E}">
        <p14:creationId xmlns:p14="http://schemas.microsoft.com/office/powerpoint/2010/main" val="369459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93738037-A222-7791-8C52-7DBCB7CB3122}"/>
              </a:ext>
            </a:extLst>
          </p:cNvPr>
          <p:cNvSpPr/>
          <p:nvPr/>
        </p:nvSpPr>
        <p:spPr>
          <a:xfrm>
            <a:off x="6874933" y="1660826"/>
            <a:ext cx="1850394" cy="1617341"/>
          </a:xfrm>
          <a:prstGeom prst="rect">
            <a:avLst/>
          </a:prstGeom>
          <a:solidFill>
            <a:srgbClr val="FAD85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20B7AFB-B5A7-0ADC-B1BF-3F1F4C79E86F}"/>
              </a:ext>
            </a:extLst>
          </p:cNvPr>
          <p:cNvSpPr/>
          <p:nvPr/>
        </p:nvSpPr>
        <p:spPr>
          <a:xfrm>
            <a:off x="3470267" y="881471"/>
            <a:ext cx="2481237" cy="33943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7CBCF5C-F02B-A753-88FB-03630074ED95}"/>
              </a:ext>
            </a:extLst>
          </p:cNvPr>
          <p:cNvSpPr/>
          <p:nvPr/>
        </p:nvSpPr>
        <p:spPr>
          <a:xfrm>
            <a:off x="1124380" y="881293"/>
            <a:ext cx="2292398" cy="339437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3"/>
          <p:cNvSpPr/>
          <p:nvPr/>
        </p:nvSpPr>
        <p:spPr>
          <a:xfrm>
            <a:off x="2379" y="215884"/>
            <a:ext cx="3140215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5" y="290520"/>
            <a:ext cx="267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Pipeline Overview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031C-CFDF-D195-440E-3CBB0499D2B8}"/>
              </a:ext>
            </a:extLst>
          </p:cNvPr>
          <p:cNvSpPr txBox="1"/>
          <p:nvPr/>
        </p:nvSpPr>
        <p:spPr>
          <a:xfrm>
            <a:off x="3606940" y="290520"/>
            <a:ext cx="254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232323"/>
                </a:solidFill>
              </a:rPr>
              <a:t>Medallion </a:t>
            </a:r>
            <a:r>
              <a:rPr lang="en-US" altLang="zh-CN" b="1" dirty="0">
                <a:solidFill>
                  <a:srgbClr val="232323"/>
                </a:solidFill>
              </a:rPr>
              <a:t>Architecture</a:t>
            </a:r>
            <a:endParaRPr lang="zh-CN" altLang="en-US" sz="1600" b="1" dirty="0">
              <a:solidFill>
                <a:srgbClr val="23232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56C91A-EDD8-F14F-9DC1-74BEBB510EE9}"/>
              </a:ext>
            </a:extLst>
          </p:cNvPr>
          <p:cNvGrpSpPr/>
          <p:nvPr/>
        </p:nvGrpSpPr>
        <p:grpSpPr>
          <a:xfrm>
            <a:off x="325653" y="1368796"/>
            <a:ext cx="669751" cy="679465"/>
            <a:chOff x="489586" y="1547232"/>
            <a:chExt cx="625033" cy="673941"/>
          </a:xfrm>
        </p:grpSpPr>
        <p:sp>
          <p:nvSpPr>
            <p:cNvPr id="3" name="Round Single Corner Rectangle 2">
              <a:extLst>
                <a:ext uri="{FF2B5EF4-FFF2-40B4-BE49-F238E27FC236}">
                  <a16:creationId xmlns:a16="http://schemas.microsoft.com/office/drawing/2014/main" id="{2F9FEEC0-D266-A992-F2D5-660C4CDF9F24}"/>
                </a:ext>
              </a:extLst>
            </p:cNvPr>
            <p:cNvSpPr/>
            <p:nvPr/>
          </p:nvSpPr>
          <p:spPr>
            <a:xfrm>
              <a:off x="489586" y="1547232"/>
              <a:ext cx="625033" cy="673941"/>
            </a:xfrm>
            <a:prstGeom prst="round1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A9340C9-3CB1-EA1F-8136-B2EE8811EA62}"/>
                </a:ext>
              </a:extLst>
            </p:cNvPr>
            <p:cNvCxnSpPr/>
            <p:nvPr/>
          </p:nvCxnSpPr>
          <p:spPr>
            <a:xfrm>
              <a:off x="628482" y="1658213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7829E5E-DAD5-32A9-EE69-2FC0C9FDCA96}"/>
                </a:ext>
              </a:extLst>
            </p:cNvPr>
            <p:cNvCxnSpPr/>
            <p:nvPr/>
          </p:nvCxnSpPr>
          <p:spPr>
            <a:xfrm>
              <a:off x="628482" y="1782131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00EA7D-9312-5FCD-594A-8732A97E7F85}"/>
                </a:ext>
              </a:extLst>
            </p:cNvPr>
            <p:cNvCxnSpPr/>
            <p:nvPr/>
          </p:nvCxnSpPr>
          <p:spPr>
            <a:xfrm>
              <a:off x="628482" y="1919377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B4850B-727B-6269-6EB1-5635AE771B58}"/>
                </a:ext>
              </a:extLst>
            </p:cNvPr>
            <p:cNvSpPr txBox="1"/>
            <p:nvPr/>
          </p:nvSpPr>
          <p:spPr>
            <a:xfrm>
              <a:off x="576395" y="1944175"/>
              <a:ext cx="45141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/>
                <a:t>API</a:t>
              </a:r>
            </a:p>
          </p:txBody>
        </p:sp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4E7FE381-748C-6BFD-EFAE-9AE5844B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258" y="3173579"/>
            <a:ext cx="822994" cy="822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EEEC8-E710-569D-6BB4-78DFD66923F2}"/>
              </a:ext>
            </a:extLst>
          </p:cNvPr>
          <p:cNvSpPr txBox="1"/>
          <p:nvPr/>
        </p:nvSpPr>
        <p:spPr>
          <a:xfrm>
            <a:off x="140561" y="3967253"/>
            <a:ext cx="10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PostgreSQL Database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7219D-4DC7-487C-FE53-55EE1FF22E60}"/>
              </a:ext>
            </a:extLst>
          </p:cNvPr>
          <p:cNvGrpSpPr/>
          <p:nvPr/>
        </p:nvGrpSpPr>
        <p:grpSpPr>
          <a:xfrm>
            <a:off x="1396293" y="1366463"/>
            <a:ext cx="682745" cy="679465"/>
            <a:chOff x="1396293" y="1366463"/>
            <a:chExt cx="682745" cy="6794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88ECAD-D460-CBE6-264E-C85A889C1A14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20" name="Graphic 19" descr="Filter outline">
              <a:extLst>
                <a:ext uri="{FF2B5EF4-FFF2-40B4-BE49-F238E27FC236}">
                  <a16:creationId xmlns:a16="http://schemas.microsoft.com/office/drawing/2014/main" id="{DBDD2E8A-2C10-4D60-135C-96DB707C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23" name="Graphic 22" descr="Arrow Down outline">
              <a:extLst>
                <a:ext uri="{FF2B5EF4-FFF2-40B4-BE49-F238E27FC236}">
                  <a16:creationId xmlns:a16="http://schemas.microsoft.com/office/drawing/2014/main" id="{EB635E23-F2E0-FDB8-2D0F-C2A911A0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26" name="Graphic 25" descr="Bubbles outline">
              <a:extLst>
                <a:ext uri="{FF2B5EF4-FFF2-40B4-BE49-F238E27FC236}">
                  <a16:creationId xmlns:a16="http://schemas.microsoft.com/office/drawing/2014/main" id="{B08C7F67-ECC0-FE5A-7845-889EBD73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1A62C3-C433-F0C3-AF45-F609A044BC70}"/>
              </a:ext>
            </a:extLst>
          </p:cNvPr>
          <p:cNvGrpSpPr/>
          <p:nvPr/>
        </p:nvGrpSpPr>
        <p:grpSpPr>
          <a:xfrm>
            <a:off x="1396293" y="2276801"/>
            <a:ext cx="682745" cy="679465"/>
            <a:chOff x="1396293" y="1366463"/>
            <a:chExt cx="682745" cy="6794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9E6585-2096-C52F-E222-8EF6747C0FB5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0" name="Graphic 29" descr="Filter outline">
              <a:extLst>
                <a:ext uri="{FF2B5EF4-FFF2-40B4-BE49-F238E27FC236}">
                  <a16:creationId xmlns:a16="http://schemas.microsoft.com/office/drawing/2014/main" id="{EBB07B32-67FF-A352-C08D-1C88BC83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1" name="Graphic 30" descr="Arrow Down outline">
              <a:extLst>
                <a:ext uri="{FF2B5EF4-FFF2-40B4-BE49-F238E27FC236}">
                  <a16:creationId xmlns:a16="http://schemas.microsoft.com/office/drawing/2014/main" id="{B79389C6-27B0-879F-46EF-3EAF3DB0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2" name="Graphic 31" descr="Bubbles outline">
              <a:extLst>
                <a:ext uri="{FF2B5EF4-FFF2-40B4-BE49-F238E27FC236}">
                  <a16:creationId xmlns:a16="http://schemas.microsoft.com/office/drawing/2014/main" id="{C15E1B79-3FB9-E709-8E44-738A75FB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2DE1B0-81E9-7054-1980-07E707567756}"/>
              </a:ext>
            </a:extLst>
          </p:cNvPr>
          <p:cNvGrpSpPr/>
          <p:nvPr/>
        </p:nvGrpSpPr>
        <p:grpSpPr>
          <a:xfrm>
            <a:off x="1396293" y="3245343"/>
            <a:ext cx="682745" cy="679465"/>
            <a:chOff x="1396293" y="1366463"/>
            <a:chExt cx="682745" cy="6794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871B7B-D92A-C3BD-AEEF-5ADEF77850A1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5" name="Graphic 34" descr="Filter outline">
              <a:extLst>
                <a:ext uri="{FF2B5EF4-FFF2-40B4-BE49-F238E27FC236}">
                  <a16:creationId xmlns:a16="http://schemas.microsoft.com/office/drawing/2014/main" id="{97486A61-BB2F-97D9-AE9A-4719998A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6" name="Graphic 35" descr="Arrow Down outline">
              <a:extLst>
                <a:ext uri="{FF2B5EF4-FFF2-40B4-BE49-F238E27FC236}">
                  <a16:creationId xmlns:a16="http://schemas.microsoft.com/office/drawing/2014/main" id="{1520F2DF-293B-131C-21BD-430AC0A9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7" name="Graphic 36" descr="Bubbles outline">
              <a:extLst>
                <a:ext uri="{FF2B5EF4-FFF2-40B4-BE49-F238E27FC236}">
                  <a16:creationId xmlns:a16="http://schemas.microsoft.com/office/drawing/2014/main" id="{09B4AFF3-99B4-69E8-09B5-452CDE51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78D8698-EE48-D016-4AD2-1EF10D53AAB4}"/>
              </a:ext>
            </a:extLst>
          </p:cNvPr>
          <p:cNvGrpSpPr/>
          <p:nvPr/>
        </p:nvGrpSpPr>
        <p:grpSpPr>
          <a:xfrm>
            <a:off x="2665664" y="2276801"/>
            <a:ext cx="682745" cy="679465"/>
            <a:chOff x="2665664" y="2276801"/>
            <a:chExt cx="682745" cy="679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DE87E-7A45-A6D8-E77D-D5A7A90A15B7}"/>
                </a:ext>
              </a:extLst>
            </p:cNvPr>
            <p:cNvSpPr/>
            <p:nvPr/>
          </p:nvSpPr>
          <p:spPr>
            <a:xfrm>
              <a:off x="2665664" y="2276801"/>
              <a:ext cx="682745" cy="679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9" name="Graphic 38" descr="Bucket and shovel outline">
              <a:extLst>
                <a:ext uri="{FF2B5EF4-FFF2-40B4-BE49-F238E27FC236}">
                  <a16:creationId xmlns:a16="http://schemas.microsoft.com/office/drawing/2014/main" id="{D67BC146-6E17-E097-8206-55C162A4C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54359" y="2383412"/>
              <a:ext cx="505354" cy="488514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81E2B8-64A9-8CA2-096A-5CAEB42A53C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995404" y="1706196"/>
            <a:ext cx="400889" cy="23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F78C93-EFAA-7F09-022D-8D76E1375A80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847937" y="2068178"/>
            <a:ext cx="903990" cy="19272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982C50-C786-3AF4-F3AE-2793695FE46C}"/>
              </a:ext>
            </a:extLst>
          </p:cNvPr>
          <p:cNvCxnSpPr>
            <a:stCxn id="29" idx="3"/>
            <a:endCxn id="18" idx="1"/>
          </p:cNvCxnSpPr>
          <p:nvPr/>
        </p:nvCxnSpPr>
        <p:spPr>
          <a:xfrm>
            <a:off x="2079038" y="2616534"/>
            <a:ext cx="586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FDA60-1ABB-F382-3080-6DCB2BF39DD7}"/>
              </a:ext>
            </a:extLst>
          </p:cNvPr>
          <p:cNvCxnSpPr>
            <a:stCxn id="12" idx="3"/>
            <a:endCxn id="18" idx="0"/>
          </p:cNvCxnSpPr>
          <p:nvPr/>
        </p:nvCxnSpPr>
        <p:spPr>
          <a:xfrm>
            <a:off x="2079038" y="1706196"/>
            <a:ext cx="927999" cy="570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BDE590-5089-0837-E4E7-EADB221679F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95404" y="3585076"/>
            <a:ext cx="400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7FB580-CBF0-B5F2-768E-9B1A299648C8}"/>
              </a:ext>
            </a:extLst>
          </p:cNvPr>
          <p:cNvCxnSpPr>
            <a:cxnSpLocks/>
          </p:cNvCxnSpPr>
          <p:nvPr/>
        </p:nvCxnSpPr>
        <p:spPr>
          <a:xfrm flipV="1">
            <a:off x="2079038" y="3062877"/>
            <a:ext cx="927998" cy="522198"/>
          </a:xfrm>
          <a:prstGeom prst="bentConnector3">
            <a:avLst>
              <a:gd name="adj1" fmla="val 1001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3D24A5-F3E8-FBED-E3E2-F7A077DD0A5A}"/>
              </a:ext>
            </a:extLst>
          </p:cNvPr>
          <p:cNvSpPr txBox="1"/>
          <p:nvPr/>
        </p:nvSpPr>
        <p:spPr>
          <a:xfrm>
            <a:off x="2543037" y="2910687"/>
            <a:ext cx="927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Landing </a:t>
            </a:r>
            <a:r>
              <a:rPr lang="en-CN" sz="700" dirty="0"/>
              <a:t>Zone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B3ADE4-6726-2858-3130-3CA111E369AE}"/>
              </a:ext>
            </a:extLst>
          </p:cNvPr>
          <p:cNvGrpSpPr/>
          <p:nvPr/>
        </p:nvGrpSpPr>
        <p:grpSpPr>
          <a:xfrm>
            <a:off x="3629118" y="1366463"/>
            <a:ext cx="682745" cy="679465"/>
            <a:chOff x="1396293" y="1366463"/>
            <a:chExt cx="682745" cy="67946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D5A0CB-BBE4-3A2D-6B43-62986F1F36A6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68" name="Graphic 67" descr="Filter outline">
              <a:extLst>
                <a:ext uri="{FF2B5EF4-FFF2-40B4-BE49-F238E27FC236}">
                  <a16:creationId xmlns:a16="http://schemas.microsoft.com/office/drawing/2014/main" id="{8A0FF983-7D77-BE14-57CB-42BA0FC43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69" name="Graphic 68" descr="Arrow Down outline">
              <a:extLst>
                <a:ext uri="{FF2B5EF4-FFF2-40B4-BE49-F238E27FC236}">
                  <a16:creationId xmlns:a16="http://schemas.microsoft.com/office/drawing/2014/main" id="{4E91A714-5E24-B8DF-FE6D-2240AEB3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70" name="Graphic 69" descr="Bubbles outline">
              <a:extLst>
                <a:ext uri="{FF2B5EF4-FFF2-40B4-BE49-F238E27FC236}">
                  <a16:creationId xmlns:a16="http://schemas.microsoft.com/office/drawing/2014/main" id="{C8F43CF6-2085-D931-DAF8-1CFB655B3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4D5910-91C2-27CB-8064-3AF40A4CA1FA}"/>
              </a:ext>
            </a:extLst>
          </p:cNvPr>
          <p:cNvGrpSpPr/>
          <p:nvPr/>
        </p:nvGrpSpPr>
        <p:grpSpPr>
          <a:xfrm>
            <a:off x="3629117" y="3239240"/>
            <a:ext cx="682745" cy="679465"/>
            <a:chOff x="1396293" y="1366463"/>
            <a:chExt cx="682745" cy="67946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73430DC-10FD-416C-D605-FE63AA811C3C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73" name="Graphic 72" descr="Filter outline">
              <a:extLst>
                <a:ext uri="{FF2B5EF4-FFF2-40B4-BE49-F238E27FC236}">
                  <a16:creationId xmlns:a16="http://schemas.microsoft.com/office/drawing/2014/main" id="{EFCE3985-E5E4-DA1A-86C4-CC2ECFDF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74" name="Graphic 73" descr="Arrow Down outline">
              <a:extLst>
                <a:ext uri="{FF2B5EF4-FFF2-40B4-BE49-F238E27FC236}">
                  <a16:creationId xmlns:a16="http://schemas.microsoft.com/office/drawing/2014/main" id="{F1F8F022-CB0C-7DA6-E8FE-075926687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75" name="Graphic 74" descr="Bubbles outline">
              <a:extLst>
                <a:ext uri="{FF2B5EF4-FFF2-40B4-BE49-F238E27FC236}">
                  <a16:creationId xmlns:a16="http://schemas.microsoft.com/office/drawing/2014/main" id="{CBFC64D1-914B-E4C7-A594-C7D26B4D7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8F64F3F-7ADE-D20E-EF45-5E657BD7FCCB}"/>
              </a:ext>
            </a:extLst>
          </p:cNvPr>
          <p:cNvGrpSpPr/>
          <p:nvPr/>
        </p:nvGrpSpPr>
        <p:grpSpPr>
          <a:xfrm>
            <a:off x="4807827" y="2276801"/>
            <a:ext cx="682745" cy="679465"/>
            <a:chOff x="2665664" y="2276801"/>
            <a:chExt cx="682745" cy="67946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EFF0966-E81C-C7E8-E84E-3102D8A6812C}"/>
                </a:ext>
              </a:extLst>
            </p:cNvPr>
            <p:cNvSpPr/>
            <p:nvPr/>
          </p:nvSpPr>
          <p:spPr>
            <a:xfrm>
              <a:off x="2665664" y="2276801"/>
              <a:ext cx="682745" cy="679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79" name="Graphic 78" descr="Bucket and shovel outline">
              <a:extLst>
                <a:ext uri="{FF2B5EF4-FFF2-40B4-BE49-F238E27FC236}">
                  <a16:creationId xmlns:a16="http://schemas.microsoft.com/office/drawing/2014/main" id="{FF5F0DBD-EDDF-1162-6BED-375819319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54359" y="2383412"/>
              <a:ext cx="505354" cy="488514"/>
            </a:xfrm>
            <a:prstGeom prst="rect">
              <a:avLst/>
            </a:prstGeom>
          </p:spPr>
        </p:pic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CDFECC0-57F7-4167-EA4A-4310CF6C9428}"/>
              </a:ext>
            </a:extLst>
          </p:cNvPr>
          <p:cNvCxnSpPr>
            <a:cxnSpLocks/>
            <a:stCxn id="18" idx="3"/>
            <a:endCxn id="67" idx="1"/>
          </p:cNvCxnSpPr>
          <p:nvPr/>
        </p:nvCxnSpPr>
        <p:spPr>
          <a:xfrm flipV="1">
            <a:off x="3348409" y="1706196"/>
            <a:ext cx="280709" cy="910338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9AE9B7A-DA06-DCCC-67B6-CF9EA76E0C59}"/>
              </a:ext>
            </a:extLst>
          </p:cNvPr>
          <p:cNvCxnSpPr>
            <a:stCxn id="18" idx="3"/>
            <a:endCxn id="72" idx="1"/>
          </p:cNvCxnSpPr>
          <p:nvPr/>
        </p:nvCxnSpPr>
        <p:spPr>
          <a:xfrm>
            <a:off x="3348409" y="2616534"/>
            <a:ext cx="280708" cy="9624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1AC4DD-837A-E60E-4B1C-93573DC6A72B}"/>
              </a:ext>
            </a:extLst>
          </p:cNvPr>
          <p:cNvCxnSpPr>
            <a:stCxn id="67" idx="3"/>
            <a:endCxn id="78" idx="1"/>
          </p:cNvCxnSpPr>
          <p:nvPr/>
        </p:nvCxnSpPr>
        <p:spPr>
          <a:xfrm>
            <a:off x="4311863" y="1706196"/>
            <a:ext cx="495964" cy="910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4CEEE6A-327A-2344-360D-A39E42125D71}"/>
              </a:ext>
            </a:extLst>
          </p:cNvPr>
          <p:cNvCxnSpPr>
            <a:cxnSpLocks/>
            <a:stCxn id="72" idx="3"/>
            <a:endCxn id="78" idx="1"/>
          </p:cNvCxnSpPr>
          <p:nvPr/>
        </p:nvCxnSpPr>
        <p:spPr>
          <a:xfrm flipV="1">
            <a:off x="4311862" y="2616534"/>
            <a:ext cx="495965" cy="962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0ED9811-6375-F0FD-4E3E-7D00AAC2DBC7}"/>
              </a:ext>
            </a:extLst>
          </p:cNvPr>
          <p:cNvGrpSpPr/>
          <p:nvPr/>
        </p:nvGrpSpPr>
        <p:grpSpPr>
          <a:xfrm>
            <a:off x="4847033" y="881471"/>
            <a:ext cx="604331" cy="604331"/>
            <a:chOff x="4847033" y="814499"/>
            <a:chExt cx="604331" cy="604331"/>
          </a:xfrm>
        </p:grpSpPr>
        <p:pic>
          <p:nvPicPr>
            <p:cNvPr id="96" name="Graphic 95" descr="Closed book outline">
              <a:extLst>
                <a:ext uri="{FF2B5EF4-FFF2-40B4-BE49-F238E27FC236}">
                  <a16:creationId xmlns:a16="http://schemas.microsoft.com/office/drawing/2014/main" id="{29246751-E27F-C89A-A347-C2FBD841C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47033" y="814499"/>
              <a:ext cx="604331" cy="604331"/>
            </a:xfrm>
            <a:prstGeom prst="rect">
              <a:avLst/>
            </a:prstGeom>
          </p:spPr>
        </p:pic>
        <p:pic>
          <p:nvPicPr>
            <p:cNvPr id="98" name="Graphic 97" descr="Filter outline">
              <a:extLst>
                <a:ext uri="{FF2B5EF4-FFF2-40B4-BE49-F238E27FC236}">
                  <a16:creationId xmlns:a16="http://schemas.microsoft.com/office/drawing/2014/main" id="{430CE09E-B9B3-DD79-E41B-5740DEE7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39502" y="1115369"/>
              <a:ext cx="268862" cy="268862"/>
            </a:xfrm>
            <a:prstGeom prst="rect">
              <a:avLst/>
            </a:prstGeom>
          </p:spPr>
        </p:pic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771CFC1-DDC7-6122-74CA-A39CF8227DAE}"/>
              </a:ext>
            </a:extLst>
          </p:cNvPr>
          <p:cNvCxnSpPr>
            <a:cxnSpLocks/>
          </p:cNvCxnSpPr>
          <p:nvPr/>
        </p:nvCxnSpPr>
        <p:spPr>
          <a:xfrm flipH="1">
            <a:off x="4639733" y="2464281"/>
            <a:ext cx="1680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525BC7C-42F6-BD27-9754-D2AE5DB12118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4103061" y="1720309"/>
            <a:ext cx="1280644" cy="207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A1E6F9-5B13-280D-0AED-2CB0D3B9B229}"/>
              </a:ext>
            </a:extLst>
          </p:cNvPr>
          <p:cNvCxnSpPr>
            <a:cxnSpLocks/>
          </p:cNvCxnSpPr>
          <p:nvPr/>
        </p:nvCxnSpPr>
        <p:spPr>
          <a:xfrm>
            <a:off x="5490572" y="2616533"/>
            <a:ext cx="1612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A3D23CA-25DF-E26F-779F-4F9AC5F04ADD}"/>
              </a:ext>
            </a:extLst>
          </p:cNvPr>
          <p:cNvGrpSpPr/>
          <p:nvPr/>
        </p:nvGrpSpPr>
        <p:grpSpPr>
          <a:xfrm>
            <a:off x="7584444" y="2276801"/>
            <a:ext cx="705671" cy="679465"/>
            <a:chOff x="7584444" y="2276801"/>
            <a:chExt cx="705671" cy="679465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7365584-20DD-C3B7-9CEA-25D9CF832C05}"/>
                </a:ext>
              </a:extLst>
            </p:cNvPr>
            <p:cNvSpPr/>
            <p:nvPr/>
          </p:nvSpPr>
          <p:spPr>
            <a:xfrm>
              <a:off x="7584444" y="2276801"/>
              <a:ext cx="705671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128" name="Graphic 127" descr="Cylinder outline">
              <a:extLst>
                <a:ext uri="{FF2B5EF4-FFF2-40B4-BE49-F238E27FC236}">
                  <a16:creationId xmlns:a16="http://schemas.microsoft.com/office/drawing/2014/main" id="{9A6A7B06-0BAC-7583-AFB5-E937D235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89345" y="2320435"/>
              <a:ext cx="502629" cy="551491"/>
            </a:xfrm>
            <a:prstGeom prst="rect">
              <a:avLst/>
            </a:prstGeom>
          </p:spPr>
        </p:pic>
        <p:pic>
          <p:nvPicPr>
            <p:cNvPr id="130" name="Graphic 129" descr="Statistics outline">
              <a:extLst>
                <a:ext uri="{FF2B5EF4-FFF2-40B4-BE49-F238E27FC236}">
                  <a16:creationId xmlns:a16="http://schemas.microsoft.com/office/drawing/2014/main" id="{DFD789A0-A2E7-68E9-5588-80B9F5EAF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763267" y="2431904"/>
              <a:ext cx="349726" cy="349726"/>
            </a:xfrm>
            <a:prstGeom prst="rect">
              <a:avLst/>
            </a:prstGeom>
          </p:spPr>
        </p:pic>
      </p:grp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26A0C290-9759-0105-B4E2-726C38BA8E2D}"/>
              </a:ext>
            </a:extLst>
          </p:cNvPr>
          <p:cNvSpPr/>
          <p:nvPr/>
        </p:nvSpPr>
        <p:spPr>
          <a:xfrm>
            <a:off x="7194394" y="2276801"/>
            <a:ext cx="283322" cy="6663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N" sz="1000" dirty="0"/>
              <a:t>Spectrum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D64871B-99FA-C125-5FD1-EF2BFE2D30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854" y="1784052"/>
            <a:ext cx="1434198" cy="230767"/>
          </a:xfrm>
          <a:prstGeom prst="bentConnector3">
            <a:avLst>
              <a:gd name="adj1" fmla="val -1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BF6E85C-A11D-91F3-DD50-A1424C8F2B7C}"/>
              </a:ext>
            </a:extLst>
          </p:cNvPr>
          <p:cNvSpPr txBox="1"/>
          <p:nvPr/>
        </p:nvSpPr>
        <p:spPr>
          <a:xfrm>
            <a:off x="1183955" y="2043679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sessions job</a:t>
            </a:r>
            <a:endParaRPr lang="en-CN" sz="7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A71EDA-E0BF-68ED-AC5C-64128E542D07}"/>
              </a:ext>
            </a:extLst>
          </p:cNvPr>
          <p:cNvSpPr txBox="1"/>
          <p:nvPr/>
        </p:nvSpPr>
        <p:spPr>
          <a:xfrm>
            <a:off x="1183955" y="2939931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users job</a:t>
            </a:r>
            <a:endParaRPr lang="en-CN" sz="7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984137-E021-3AB4-254D-D05FEA6A8B08}"/>
              </a:ext>
            </a:extLst>
          </p:cNvPr>
          <p:cNvSpPr txBox="1"/>
          <p:nvPr/>
        </p:nvSpPr>
        <p:spPr>
          <a:xfrm>
            <a:off x="1176949" y="3917018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songs job</a:t>
            </a:r>
            <a:endParaRPr lang="en-CN" sz="7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0C1892-0DA3-13BB-6AF5-2925F66F2C19}"/>
              </a:ext>
            </a:extLst>
          </p:cNvPr>
          <p:cNvSpPr txBox="1"/>
          <p:nvPr/>
        </p:nvSpPr>
        <p:spPr>
          <a:xfrm>
            <a:off x="3418957" y="2043679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transform json job</a:t>
            </a:r>
            <a:endParaRPr lang="en-CN" sz="7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E85BD94-E83D-E2A1-36D8-3FCD9BEAC1B9}"/>
              </a:ext>
            </a:extLst>
          </p:cNvPr>
          <p:cNvSpPr txBox="1"/>
          <p:nvPr/>
        </p:nvSpPr>
        <p:spPr>
          <a:xfrm>
            <a:off x="3416778" y="3914123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transform songs job</a:t>
            </a:r>
            <a:endParaRPr lang="en-CN" sz="7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85AE6D7-82FC-79CB-D987-3EAB62BF06F1}"/>
              </a:ext>
            </a:extLst>
          </p:cNvPr>
          <p:cNvSpPr txBox="1"/>
          <p:nvPr/>
        </p:nvSpPr>
        <p:spPr>
          <a:xfrm>
            <a:off x="4706612" y="2939613"/>
            <a:ext cx="89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Transformation Zone</a:t>
            </a:r>
            <a:endParaRPr lang="en-CN" sz="7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F8F1FD-1139-8C1C-4386-4C881153CABA}"/>
              </a:ext>
            </a:extLst>
          </p:cNvPr>
          <p:cNvSpPr txBox="1"/>
          <p:nvPr/>
        </p:nvSpPr>
        <p:spPr>
          <a:xfrm>
            <a:off x="4735081" y="1445382"/>
            <a:ext cx="828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Data Catalog</a:t>
            </a:r>
            <a:endParaRPr lang="en-CN" sz="7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CDED7EB-EC4B-964C-D7EC-D3B14B188876}"/>
              </a:ext>
            </a:extLst>
          </p:cNvPr>
          <p:cNvSpPr txBox="1"/>
          <p:nvPr/>
        </p:nvSpPr>
        <p:spPr>
          <a:xfrm>
            <a:off x="4758835" y="1568110"/>
            <a:ext cx="819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i="1" dirty="0">
                <a:solidFill>
                  <a:schemeClr val="accent1"/>
                </a:solidFill>
              </a:rPr>
              <a:t>transform_db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1529AD9-26D6-0AE5-94A9-01D91DD37EC6}"/>
              </a:ext>
            </a:extLst>
          </p:cNvPr>
          <p:cNvSpPr txBox="1"/>
          <p:nvPr/>
        </p:nvSpPr>
        <p:spPr>
          <a:xfrm>
            <a:off x="7427426" y="2910687"/>
            <a:ext cx="1019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Amazon Redshift</a:t>
            </a:r>
            <a:endParaRPr lang="en-CN" sz="7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D34C81F-BEA0-8C2F-E46E-72BC55473584}"/>
              </a:ext>
            </a:extLst>
          </p:cNvPr>
          <p:cNvSpPr txBox="1"/>
          <p:nvPr/>
        </p:nvSpPr>
        <p:spPr>
          <a:xfrm>
            <a:off x="7489737" y="3031019"/>
            <a:ext cx="8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Serving Zone</a:t>
            </a:r>
            <a:endParaRPr lang="en-CN" sz="700" dirty="0"/>
          </a:p>
        </p:txBody>
      </p:sp>
      <p:pic>
        <p:nvPicPr>
          <p:cNvPr id="167" name="Picture 166" descr="A logo of a face in a circle&#10;&#10;Description automatically generated">
            <a:extLst>
              <a:ext uri="{FF2B5EF4-FFF2-40B4-BE49-F238E27FC236}">
                <a16:creationId xmlns:a16="http://schemas.microsoft.com/office/drawing/2014/main" id="{38F5DA10-B0CC-4FEF-AF30-738FCB99CC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24" y="3246463"/>
            <a:ext cx="341329" cy="338554"/>
          </a:xfrm>
          <a:prstGeom prst="rect">
            <a:avLst/>
          </a:prstGeom>
        </p:spPr>
      </p:pic>
      <p:pic>
        <p:nvPicPr>
          <p:cNvPr id="171" name="Picture 17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CB6ECDB-8380-D104-386B-B6F6436CA54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16" y="1651746"/>
            <a:ext cx="698580" cy="666358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B6167600-60C2-22CE-15FC-A373D89DE3FD}"/>
              </a:ext>
            </a:extLst>
          </p:cNvPr>
          <p:cNvSpPr txBox="1"/>
          <p:nvPr/>
        </p:nvSpPr>
        <p:spPr>
          <a:xfrm>
            <a:off x="3606957" y="4464176"/>
            <a:ext cx="42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232323"/>
                </a:solidFill>
              </a:rPr>
              <a:t>Terraform as Infrastructure-as-Code(</a:t>
            </a:r>
            <a:r>
              <a:rPr lang="en-US" altLang="zh-CN" sz="1600" b="1" dirty="0" err="1">
                <a:solidFill>
                  <a:srgbClr val="232323"/>
                </a:solidFill>
              </a:rPr>
              <a:t>IaC</a:t>
            </a:r>
            <a:r>
              <a:rPr lang="en-US" altLang="zh-CN" sz="1600" b="1" dirty="0">
                <a:solidFill>
                  <a:srgbClr val="232323"/>
                </a:solidFill>
              </a:rPr>
              <a:t>)</a:t>
            </a:r>
            <a:endParaRPr lang="zh-CN" altLang="en-US" sz="1600" b="1" dirty="0">
              <a:solidFill>
                <a:srgbClr val="232323"/>
              </a:solidFill>
            </a:endParaRPr>
          </a:p>
        </p:txBody>
      </p:sp>
      <p:pic>
        <p:nvPicPr>
          <p:cNvPr id="174" name="Picture 173" descr="A blue and black logo&#10;&#10;Description automatically generated">
            <a:extLst>
              <a:ext uri="{FF2B5EF4-FFF2-40B4-BE49-F238E27FC236}">
                <a16:creationId xmlns:a16="http://schemas.microsoft.com/office/drawing/2014/main" id="{BACF2289-1887-32EC-ED67-3AEE0B2538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20" y="4213319"/>
            <a:ext cx="775435" cy="883423"/>
          </a:xfrm>
          <a:prstGeom prst="rect">
            <a:avLst/>
          </a:prstGeom>
        </p:spPr>
      </p:pic>
      <p:pic>
        <p:nvPicPr>
          <p:cNvPr id="176" name="Picture 175" descr="A blue and white diagram&#10;&#10;Description automatically generated">
            <a:extLst>
              <a:ext uri="{FF2B5EF4-FFF2-40B4-BE49-F238E27FC236}">
                <a16:creationId xmlns:a16="http://schemas.microsoft.com/office/drawing/2014/main" id="{1B496276-3A0A-CA55-E982-63F9131186E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3" t="11357" r="38196" b="7012"/>
          <a:stretch/>
        </p:blipFill>
        <p:spPr>
          <a:xfrm>
            <a:off x="7441511" y="3319850"/>
            <a:ext cx="715589" cy="783739"/>
          </a:xfrm>
          <a:prstGeom prst="rect">
            <a:avLst/>
          </a:prstGeom>
        </p:spPr>
      </p:pic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32FCB658-5CC4-AE39-A4DB-270C15DFD012}"/>
              </a:ext>
            </a:extLst>
          </p:cNvPr>
          <p:cNvSpPr/>
          <p:nvPr/>
        </p:nvSpPr>
        <p:spPr>
          <a:xfrm>
            <a:off x="1070252" y="714583"/>
            <a:ext cx="5474481" cy="3749594"/>
          </a:xfrm>
          <a:prstGeom prst="roundRect">
            <a:avLst>
              <a:gd name="adj" fmla="val 8764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E2C886F-C8C0-F585-7839-B1FAD2A82FF6}"/>
              </a:ext>
            </a:extLst>
          </p:cNvPr>
          <p:cNvSpPr txBox="1"/>
          <p:nvPr/>
        </p:nvSpPr>
        <p:spPr>
          <a:xfrm>
            <a:off x="5149198" y="3634932"/>
            <a:ext cx="207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b="1" dirty="0"/>
              <a:t>Orchestration with</a:t>
            </a:r>
          </a:p>
        </p:txBody>
      </p:sp>
      <p:pic>
        <p:nvPicPr>
          <p:cNvPr id="180" name="Picture 179" descr="A logo with a colorful pinwheel&#10;&#10;Description automatically generated">
            <a:extLst>
              <a:ext uri="{FF2B5EF4-FFF2-40B4-BE49-F238E27FC236}">
                <a16:creationId xmlns:a16="http://schemas.microsoft.com/office/drawing/2014/main" id="{4A966E39-345C-F095-DD41-E19EE85A650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42" y="3711719"/>
            <a:ext cx="908557" cy="9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5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C7CBCF5C-F02B-A753-88FB-03630074ED95}"/>
              </a:ext>
            </a:extLst>
          </p:cNvPr>
          <p:cNvSpPr/>
          <p:nvPr/>
        </p:nvSpPr>
        <p:spPr>
          <a:xfrm>
            <a:off x="1124380" y="881293"/>
            <a:ext cx="2292398" cy="339437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3"/>
          <p:cNvSpPr/>
          <p:nvPr/>
        </p:nvSpPr>
        <p:spPr>
          <a:xfrm>
            <a:off x="2378" y="215884"/>
            <a:ext cx="5718959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4" y="290520"/>
            <a:ext cx="532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Ingestion &amp;Transformation / Data Extraction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56C91A-EDD8-F14F-9DC1-74BEBB510EE9}"/>
              </a:ext>
            </a:extLst>
          </p:cNvPr>
          <p:cNvGrpSpPr/>
          <p:nvPr/>
        </p:nvGrpSpPr>
        <p:grpSpPr>
          <a:xfrm>
            <a:off x="325653" y="1368796"/>
            <a:ext cx="669751" cy="679465"/>
            <a:chOff x="489586" y="1547232"/>
            <a:chExt cx="625033" cy="673941"/>
          </a:xfrm>
        </p:grpSpPr>
        <p:sp>
          <p:nvSpPr>
            <p:cNvPr id="3" name="Round Single Corner Rectangle 2">
              <a:extLst>
                <a:ext uri="{FF2B5EF4-FFF2-40B4-BE49-F238E27FC236}">
                  <a16:creationId xmlns:a16="http://schemas.microsoft.com/office/drawing/2014/main" id="{2F9FEEC0-D266-A992-F2D5-660C4CDF9F24}"/>
                </a:ext>
              </a:extLst>
            </p:cNvPr>
            <p:cNvSpPr/>
            <p:nvPr/>
          </p:nvSpPr>
          <p:spPr>
            <a:xfrm>
              <a:off x="489586" y="1547232"/>
              <a:ext cx="625033" cy="673941"/>
            </a:xfrm>
            <a:prstGeom prst="round1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A9340C9-3CB1-EA1F-8136-B2EE8811EA62}"/>
                </a:ext>
              </a:extLst>
            </p:cNvPr>
            <p:cNvCxnSpPr/>
            <p:nvPr/>
          </p:nvCxnSpPr>
          <p:spPr>
            <a:xfrm>
              <a:off x="628482" y="1658213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7829E5E-DAD5-32A9-EE69-2FC0C9FDCA96}"/>
                </a:ext>
              </a:extLst>
            </p:cNvPr>
            <p:cNvCxnSpPr/>
            <p:nvPr/>
          </p:nvCxnSpPr>
          <p:spPr>
            <a:xfrm>
              <a:off x="628482" y="1782131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00EA7D-9312-5FCD-594A-8732A97E7F85}"/>
                </a:ext>
              </a:extLst>
            </p:cNvPr>
            <p:cNvCxnSpPr/>
            <p:nvPr/>
          </p:nvCxnSpPr>
          <p:spPr>
            <a:xfrm>
              <a:off x="628482" y="1919377"/>
              <a:ext cx="330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B4850B-727B-6269-6EB1-5635AE771B58}"/>
                </a:ext>
              </a:extLst>
            </p:cNvPr>
            <p:cNvSpPr txBox="1"/>
            <p:nvPr/>
          </p:nvSpPr>
          <p:spPr>
            <a:xfrm>
              <a:off x="576395" y="1944175"/>
              <a:ext cx="45141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/>
                <a:t>API</a:t>
              </a:r>
            </a:p>
          </p:txBody>
        </p:sp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4E7FE381-748C-6BFD-EFAE-9AE5844B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258" y="3173579"/>
            <a:ext cx="822994" cy="822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EEEC8-E710-569D-6BB4-78DFD66923F2}"/>
              </a:ext>
            </a:extLst>
          </p:cNvPr>
          <p:cNvSpPr txBox="1"/>
          <p:nvPr/>
        </p:nvSpPr>
        <p:spPr>
          <a:xfrm>
            <a:off x="140561" y="3967253"/>
            <a:ext cx="10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PostgreSQL Database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7219D-4DC7-487C-FE53-55EE1FF22E60}"/>
              </a:ext>
            </a:extLst>
          </p:cNvPr>
          <p:cNvGrpSpPr/>
          <p:nvPr/>
        </p:nvGrpSpPr>
        <p:grpSpPr>
          <a:xfrm>
            <a:off x="1396293" y="1366463"/>
            <a:ext cx="682745" cy="679465"/>
            <a:chOff x="1396293" y="1366463"/>
            <a:chExt cx="682745" cy="6794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88ECAD-D460-CBE6-264E-C85A889C1A14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20" name="Graphic 19" descr="Filter outline">
              <a:extLst>
                <a:ext uri="{FF2B5EF4-FFF2-40B4-BE49-F238E27FC236}">
                  <a16:creationId xmlns:a16="http://schemas.microsoft.com/office/drawing/2014/main" id="{DBDD2E8A-2C10-4D60-135C-96DB707C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23" name="Graphic 22" descr="Arrow Down outline">
              <a:extLst>
                <a:ext uri="{FF2B5EF4-FFF2-40B4-BE49-F238E27FC236}">
                  <a16:creationId xmlns:a16="http://schemas.microsoft.com/office/drawing/2014/main" id="{EB635E23-F2E0-FDB8-2D0F-C2A911A0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26" name="Graphic 25" descr="Bubbles outline">
              <a:extLst>
                <a:ext uri="{FF2B5EF4-FFF2-40B4-BE49-F238E27FC236}">
                  <a16:creationId xmlns:a16="http://schemas.microsoft.com/office/drawing/2014/main" id="{B08C7F67-ECC0-FE5A-7845-889EBD73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1A62C3-C433-F0C3-AF45-F609A044BC70}"/>
              </a:ext>
            </a:extLst>
          </p:cNvPr>
          <p:cNvGrpSpPr/>
          <p:nvPr/>
        </p:nvGrpSpPr>
        <p:grpSpPr>
          <a:xfrm>
            <a:off x="1396293" y="2276801"/>
            <a:ext cx="682745" cy="679465"/>
            <a:chOff x="1396293" y="1366463"/>
            <a:chExt cx="682745" cy="6794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9E6585-2096-C52F-E222-8EF6747C0FB5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0" name="Graphic 29" descr="Filter outline">
              <a:extLst>
                <a:ext uri="{FF2B5EF4-FFF2-40B4-BE49-F238E27FC236}">
                  <a16:creationId xmlns:a16="http://schemas.microsoft.com/office/drawing/2014/main" id="{EBB07B32-67FF-A352-C08D-1C88BC83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1" name="Graphic 30" descr="Arrow Down outline">
              <a:extLst>
                <a:ext uri="{FF2B5EF4-FFF2-40B4-BE49-F238E27FC236}">
                  <a16:creationId xmlns:a16="http://schemas.microsoft.com/office/drawing/2014/main" id="{B79389C6-27B0-879F-46EF-3EAF3DB0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2" name="Graphic 31" descr="Bubbles outline">
              <a:extLst>
                <a:ext uri="{FF2B5EF4-FFF2-40B4-BE49-F238E27FC236}">
                  <a16:creationId xmlns:a16="http://schemas.microsoft.com/office/drawing/2014/main" id="{C15E1B79-3FB9-E709-8E44-738A75FB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2DE1B0-81E9-7054-1980-07E707567756}"/>
              </a:ext>
            </a:extLst>
          </p:cNvPr>
          <p:cNvGrpSpPr/>
          <p:nvPr/>
        </p:nvGrpSpPr>
        <p:grpSpPr>
          <a:xfrm>
            <a:off x="1396293" y="3245343"/>
            <a:ext cx="682745" cy="679465"/>
            <a:chOff x="1396293" y="1366463"/>
            <a:chExt cx="682745" cy="6794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871B7B-D92A-C3BD-AEEF-5ADEF77850A1}"/>
                </a:ext>
              </a:extLst>
            </p:cNvPr>
            <p:cNvSpPr/>
            <p:nvPr/>
          </p:nvSpPr>
          <p:spPr>
            <a:xfrm>
              <a:off x="1396293" y="1366463"/>
              <a:ext cx="682745" cy="679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35" name="Graphic 34" descr="Filter outline">
              <a:extLst>
                <a:ext uri="{FF2B5EF4-FFF2-40B4-BE49-F238E27FC236}">
                  <a16:creationId xmlns:a16="http://schemas.microsoft.com/office/drawing/2014/main" id="{97486A61-BB2F-97D9-AE9A-4719998A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6686" y="1473074"/>
              <a:ext cx="446711" cy="446711"/>
            </a:xfrm>
            <a:prstGeom prst="rect">
              <a:avLst/>
            </a:prstGeom>
          </p:spPr>
        </p:pic>
        <p:pic>
          <p:nvPicPr>
            <p:cNvPr id="36" name="Graphic 35" descr="Arrow Down outline">
              <a:extLst>
                <a:ext uri="{FF2B5EF4-FFF2-40B4-BE49-F238E27FC236}">
                  <a16:creationId xmlns:a16="http://schemas.microsoft.com/office/drawing/2014/main" id="{1520F2DF-293B-131C-21BD-430AC0A9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8714" y="1851866"/>
              <a:ext cx="180958" cy="180958"/>
            </a:xfrm>
            <a:prstGeom prst="rect">
              <a:avLst/>
            </a:prstGeom>
          </p:spPr>
        </p:pic>
        <p:pic>
          <p:nvPicPr>
            <p:cNvPr id="37" name="Graphic 36" descr="Bubbles outline">
              <a:extLst>
                <a:ext uri="{FF2B5EF4-FFF2-40B4-BE49-F238E27FC236}">
                  <a16:creationId xmlns:a16="http://schemas.microsoft.com/office/drawing/2014/main" id="{09B4AFF3-99B4-69E8-09B5-452CDE51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5662" y="1369934"/>
              <a:ext cx="184009" cy="18400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78D8698-EE48-D016-4AD2-1EF10D53AAB4}"/>
              </a:ext>
            </a:extLst>
          </p:cNvPr>
          <p:cNvGrpSpPr/>
          <p:nvPr/>
        </p:nvGrpSpPr>
        <p:grpSpPr>
          <a:xfrm>
            <a:off x="2665664" y="2276801"/>
            <a:ext cx="682745" cy="679465"/>
            <a:chOff x="2665664" y="2276801"/>
            <a:chExt cx="682745" cy="679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DE87E-7A45-A6D8-E77D-D5A7A90A15B7}"/>
                </a:ext>
              </a:extLst>
            </p:cNvPr>
            <p:cNvSpPr/>
            <p:nvPr/>
          </p:nvSpPr>
          <p:spPr>
            <a:xfrm>
              <a:off x="2665664" y="2276801"/>
              <a:ext cx="682745" cy="679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9" name="Graphic 38" descr="Bucket and shovel outline">
              <a:extLst>
                <a:ext uri="{FF2B5EF4-FFF2-40B4-BE49-F238E27FC236}">
                  <a16:creationId xmlns:a16="http://schemas.microsoft.com/office/drawing/2014/main" id="{D67BC146-6E17-E097-8206-55C162A4C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54359" y="2383412"/>
              <a:ext cx="505354" cy="488514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81E2B8-64A9-8CA2-096A-5CAEB42A53C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995404" y="1706196"/>
            <a:ext cx="400889" cy="23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F78C93-EFAA-7F09-022D-8D76E1375A80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847937" y="2068178"/>
            <a:ext cx="903990" cy="19272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982C50-C786-3AF4-F3AE-2793695FE46C}"/>
              </a:ext>
            </a:extLst>
          </p:cNvPr>
          <p:cNvCxnSpPr>
            <a:stCxn id="29" idx="3"/>
            <a:endCxn id="18" idx="1"/>
          </p:cNvCxnSpPr>
          <p:nvPr/>
        </p:nvCxnSpPr>
        <p:spPr>
          <a:xfrm>
            <a:off x="2079038" y="2616534"/>
            <a:ext cx="586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FDA60-1ABB-F382-3080-6DCB2BF39DD7}"/>
              </a:ext>
            </a:extLst>
          </p:cNvPr>
          <p:cNvCxnSpPr>
            <a:stCxn id="12" idx="3"/>
            <a:endCxn id="18" idx="0"/>
          </p:cNvCxnSpPr>
          <p:nvPr/>
        </p:nvCxnSpPr>
        <p:spPr>
          <a:xfrm>
            <a:off x="2079038" y="1706196"/>
            <a:ext cx="927999" cy="570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BDE590-5089-0837-E4E7-EADB221679F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95404" y="3585076"/>
            <a:ext cx="400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7FB580-CBF0-B5F2-768E-9B1A299648C8}"/>
              </a:ext>
            </a:extLst>
          </p:cNvPr>
          <p:cNvCxnSpPr>
            <a:cxnSpLocks/>
          </p:cNvCxnSpPr>
          <p:nvPr/>
        </p:nvCxnSpPr>
        <p:spPr>
          <a:xfrm flipV="1">
            <a:off x="2079038" y="3062877"/>
            <a:ext cx="927998" cy="522198"/>
          </a:xfrm>
          <a:prstGeom prst="bentConnector3">
            <a:avLst>
              <a:gd name="adj1" fmla="val 1001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3D24A5-F3E8-FBED-E3E2-F7A077DD0A5A}"/>
              </a:ext>
            </a:extLst>
          </p:cNvPr>
          <p:cNvSpPr txBox="1"/>
          <p:nvPr/>
        </p:nvSpPr>
        <p:spPr>
          <a:xfrm>
            <a:off x="2543037" y="2910687"/>
            <a:ext cx="927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Landing </a:t>
            </a:r>
            <a:r>
              <a:rPr lang="en-CN" sz="700" dirty="0"/>
              <a:t>Zone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BF6E85C-A11D-91F3-DD50-A1424C8F2B7C}"/>
              </a:ext>
            </a:extLst>
          </p:cNvPr>
          <p:cNvSpPr txBox="1"/>
          <p:nvPr/>
        </p:nvSpPr>
        <p:spPr>
          <a:xfrm>
            <a:off x="1183955" y="2043679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sessions job</a:t>
            </a:r>
            <a:endParaRPr lang="en-CN" sz="7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A71EDA-E0BF-68ED-AC5C-64128E542D07}"/>
              </a:ext>
            </a:extLst>
          </p:cNvPr>
          <p:cNvSpPr txBox="1"/>
          <p:nvPr/>
        </p:nvSpPr>
        <p:spPr>
          <a:xfrm>
            <a:off x="1183955" y="2939931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users job</a:t>
            </a:r>
            <a:endParaRPr lang="en-CN" sz="7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984137-E021-3AB4-254D-D05FEA6A8B08}"/>
              </a:ext>
            </a:extLst>
          </p:cNvPr>
          <p:cNvSpPr txBox="1"/>
          <p:nvPr/>
        </p:nvSpPr>
        <p:spPr>
          <a:xfrm>
            <a:off x="1176949" y="3917018"/>
            <a:ext cx="1107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extract songs job</a:t>
            </a:r>
            <a:endParaRPr lang="en-CN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1DCD8-0CAC-BE67-2D99-554BABA44A6B}"/>
              </a:ext>
            </a:extLst>
          </p:cNvPr>
          <p:cNvSpPr txBox="1"/>
          <p:nvPr/>
        </p:nvSpPr>
        <p:spPr>
          <a:xfrm>
            <a:off x="3636122" y="881293"/>
            <a:ext cx="30226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CN" sz="1200" dirty="0"/>
              <a:t>Extraction from source APIs:</a:t>
            </a:r>
          </a:p>
          <a:p>
            <a:r>
              <a:rPr lang="en-CN" sz="1200" dirty="0"/>
              <a:t>1). Extract sessions data into json file</a:t>
            </a:r>
          </a:p>
          <a:p>
            <a:r>
              <a:rPr lang="en-CN" sz="1200" dirty="0"/>
              <a:t>2). Extract users data into json file</a:t>
            </a:r>
          </a:p>
          <a:p>
            <a:r>
              <a:rPr lang="en-CN" sz="1200" dirty="0"/>
              <a:t>3). Files stored in corresponding paths in S3 bucket’s Landing Zone, identified by ingestion timestamp</a:t>
            </a:r>
          </a:p>
          <a:p>
            <a:r>
              <a:rPr lang="en-CN" sz="1200" dirty="0"/>
              <a:t>- sessions: 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s3://{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data_lake_bucket_name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landing_zone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api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/sessions/{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current_timestamp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 </a:t>
            </a:r>
          </a:p>
          <a:p>
            <a:r>
              <a:rPr lang="en-US" sz="1200" dirty="0">
                <a:latin typeface="ArialMT"/>
              </a:rPr>
              <a:t>- users: </a:t>
            </a:r>
          </a:p>
          <a:p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s3://{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data_lake_bucket_name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landing_zone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api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/users/{</a:t>
            </a:r>
            <a:r>
              <a:rPr lang="en-US" sz="1100" dirty="0" err="1">
                <a:solidFill>
                  <a:schemeClr val="accent1"/>
                </a:solidFill>
                <a:effectLst/>
                <a:latin typeface="ArialMT"/>
              </a:rPr>
              <a:t>current_timestamp</a:t>
            </a:r>
            <a:r>
              <a:rPr lang="en-US" sz="1100" dirty="0">
                <a:solidFill>
                  <a:schemeClr val="accent1"/>
                </a:solidFill>
                <a:effectLst/>
                <a:latin typeface="ArialMT"/>
              </a:rPr>
              <a:t>} </a:t>
            </a:r>
            <a:endParaRPr lang="en-US" sz="1100" dirty="0">
              <a:solidFill>
                <a:schemeClr val="accent1"/>
              </a:solidFill>
              <a:effectLst/>
            </a:endParaRPr>
          </a:p>
          <a:p>
            <a:endParaRPr lang="en-CN" sz="1200" dirty="0"/>
          </a:p>
          <a:p>
            <a:pPr marL="228600" indent="-228600">
              <a:buAutoNum type="arabicPeriod" startAt="2"/>
            </a:pPr>
            <a:r>
              <a:rPr lang="en-CN" sz="1200" dirty="0"/>
              <a:t>Extraction data from Relational Database table: </a:t>
            </a:r>
          </a:p>
          <a:p>
            <a:r>
              <a:rPr lang="en-CN" sz="1200" dirty="0"/>
              <a:t>1). Extract songs data into csv file</a:t>
            </a:r>
          </a:p>
          <a:p>
            <a:r>
              <a:rPr lang="en-CN" sz="1200" dirty="0"/>
              <a:t>2). Files stored in corresponding path in S3 bucket’s Landing Zone, identified by ingestion timestamp</a:t>
            </a:r>
          </a:p>
          <a:p>
            <a:r>
              <a:rPr lang="en-CN" sz="1200" dirty="0"/>
              <a:t>- songs: 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s3://{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data_lake_bucket_name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}/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landing_zone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db_songs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ingest_on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={</a:t>
            </a:r>
            <a:r>
              <a:rPr lang="en-US" sz="1100" dirty="0" err="1">
                <a:solidFill>
                  <a:schemeClr val="accent1"/>
                </a:solidFill>
                <a:effectLst/>
              </a:rPr>
              <a:t>current_timestamp</a:t>
            </a:r>
            <a:r>
              <a:rPr lang="en-US" sz="1100" dirty="0">
                <a:solidFill>
                  <a:schemeClr val="accent1"/>
                </a:solidFill>
                <a:effectLst/>
              </a:rPr>
              <a:t>}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E1D8B-D68D-BD33-0CF2-BADC73D3BD1B}"/>
              </a:ext>
            </a:extLst>
          </p:cNvPr>
          <p:cNvSpPr txBox="1"/>
          <p:nvPr/>
        </p:nvSpPr>
        <p:spPr>
          <a:xfrm>
            <a:off x="6580285" y="469060"/>
            <a:ext cx="2316112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N" sz="1200" dirty="0">
                <a:solidFill>
                  <a:schemeClr val="bg1"/>
                </a:solidFill>
              </a:rPr>
              <a:t>Python script using AWS Glue ETL library using PySpark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093CF-22EB-28C4-A430-83E55D32D9D1}"/>
              </a:ext>
            </a:extLst>
          </p:cNvPr>
          <p:cNvSpPr txBox="1"/>
          <p:nvPr/>
        </p:nvSpPr>
        <p:spPr>
          <a:xfrm>
            <a:off x="7234574" y="894747"/>
            <a:ext cx="100753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000" i="1" dirty="0">
                <a:solidFill>
                  <a:schemeClr val="accent1"/>
                </a:solidFill>
              </a:rPr>
              <a:t>code snippets</a:t>
            </a:r>
          </a:p>
        </p:txBody>
      </p:sp>
      <p:pic>
        <p:nvPicPr>
          <p:cNvPr id="22" name="Picture 2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7A150A1-EBCA-E892-0CC2-88662E4546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36" y="1169836"/>
            <a:ext cx="2402848" cy="198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7D5917B-D69E-C6CD-4D9C-D5712DA9DB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36" y="3262793"/>
            <a:ext cx="2402848" cy="1827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8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8" y="215884"/>
            <a:ext cx="6183933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723" y="290520"/>
            <a:ext cx="583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Data Ingestion &amp;Transformation / Data Transformation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1DCD8-0CAC-BE67-2D99-554BABA44A6B}"/>
              </a:ext>
            </a:extLst>
          </p:cNvPr>
          <p:cNvSpPr txBox="1"/>
          <p:nvPr/>
        </p:nvSpPr>
        <p:spPr>
          <a:xfrm>
            <a:off x="126641" y="3666172"/>
            <a:ext cx="3390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/>
              <a:t>1.  Transform Users and Sessions data:</a:t>
            </a:r>
          </a:p>
          <a:p>
            <a:r>
              <a:rPr lang="en-CN" sz="1000" dirty="0"/>
              <a:t>1). convert json data into Dataframe</a:t>
            </a:r>
          </a:p>
          <a:p>
            <a:r>
              <a:rPr lang="en-CN" sz="1000" dirty="0"/>
              <a:t>2). Users: Unnest “user_location” field (into “latitude”, “longitude”, etc.);</a:t>
            </a:r>
          </a:p>
          <a:p>
            <a:r>
              <a:rPr lang="en-CN" sz="1000" dirty="0"/>
              <a:t>     Sessions: Unnest “session_items” field</a:t>
            </a:r>
          </a:p>
          <a:p>
            <a:r>
              <a:rPr lang="en-CN" sz="1000" dirty="0"/>
              <a:t>3). Enrich by adding a column indicating ingestion time</a:t>
            </a:r>
          </a:p>
          <a:p>
            <a:r>
              <a:rPr lang="en-CN" sz="1000" dirty="0"/>
              <a:t>4). Enrich by adding a column indicating processing time</a:t>
            </a:r>
          </a:p>
          <a:p>
            <a:r>
              <a:rPr lang="en-CN" sz="1000" dirty="0"/>
              <a:t>5). Files stored in corresponding paths in S3 bucket’s Transformation Zone</a:t>
            </a:r>
          </a:p>
        </p:txBody>
      </p:sp>
      <p:pic>
        <p:nvPicPr>
          <p:cNvPr id="183" name="Picture 182" descr="A diagram of a funnel&#10;&#10;Description automatically generated with medium confidence">
            <a:extLst>
              <a:ext uri="{FF2B5EF4-FFF2-40B4-BE49-F238E27FC236}">
                <a16:creationId xmlns:a16="http://schemas.microsoft.com/office/drawing/2014/main" id="{AA6B3A18-0388-44C9-BE69-19703FBF8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3" y="744819"/>
            <a:ext cx="4813731" cy="2980932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7EBB57F2-C298-7BF9-D2BF-A125705C7621}"/>
              </a:ext>
            </a:extLst>
          </p:cNvPr>
          <p:cNvSpPr txBox="1"/>
          <p:nvPr/>
        </p:nvSpPr>
        <p:spPr>
          <a:xfrm>
            <a:off x="5169219" y="679958"/>
            <a:ext cx="40836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900" i="1" dirty="0">
                <a:solidFill>
                  <a:schemeClr val="accent1"/>
                </a:solidFill>
              </a:rPr>
              <a:t>code snippets</a:t>
            </a:r>
          </a:p>
          <a:p>
            <a:pPr algn="ctr"/>
            <a:r>
              <a:rPr lang="en-CN" sz="900" i="1" dirty="0">
                <a:solidFill>
                  <a:schemeClr val="accent1"/>
                </a:solidFill>
              </a:rPr>
              <a:t>(top 2 “transform users and sessions data”; bottom “transform songs data”)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EEC099B-3583-9F8C-D550-865E6CB55B62}"/>
              </a:ext>
            </a:extLst>
          </p:cNvPr>
          <p:cNvSpPr txBox="1"/>
          <p:nvPr/>
        </p:nvSpPr>
        <p:spPr>
          <a:xfrm>
            <a:off x="3517557" y="3666172"/>
            <a:ext cx="3390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/>
              <a:t>2.  Transform Songs data:</a:t>
            </a:r>
          </a:p>
          <a:p>
            <a:r>
              <a:rPr lang="en-CN" sz="1000" dirty="0"/>
              <a:t>1). convert csv data into Dataframe</a:t>
            </a:r>
          </a:p>
          <a:p>
            <a:r>
              <a:rPr lang="en-CN" sz="1000" dirty="0"/>
              <a:t>2). Enforce data schema (data types)</a:t>
            </a:r>
          </a:p>
          <a:p>
            <a:r>
              <a:rPr lang="en-CN" sz="1000" dirty="0"/>
              <a:t>3). Enrich by adding a column indicating ingestion time</a:t>
            </a:r>
          </a:p>
          <a:p>
            <a:r>
              <a:rPr lang="en-CN" sz="1000" dirty="0"/>
              <a:t>4). Enrich by adding a column indicating the name of the DB source</a:t>
            </a:r>
          </a:p>
          <a:p>
            <a:r>
              <a:rPr lang="en-CN" sz="1000" dirty="0"/>
              <a:t>5). Files stored in corresponding path in S3 bucket’s Transformation Zone</a:t>
            </a:r>
          </a:p>
        </p:txBody>
      </p:sp>
      <p:pic>
        <p:nvPicPr>
          <p:cNvPr id="189" name="Picture 18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619B830-07F6-13BC-9B2F-E71AC0BDC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24" y="1055222"/>
            <a:ext cx="1841148" cy="2303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1" name="Picture 19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BD7096-C750-BDB0-5546-27563DC43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52" y="1047841"/>
            <a:ext cx="1841148" cy="2310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5" name="Picture 19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F48553E-51B5-FDFC-4723-4984EEF53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73" y="2709167"/>
            <a:ext cx="2053646" cy="23069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9A37BA-DF79-1630-70B4-44BA7E721711}"/>
              </a:ext>
            </a:extLst>
          </p:cNvPr>
          <p:cNvSpPr txBox="1"/>
          <p:nvPr/>
        </p:nvSpPr>
        <p:spPr>
          <a:xfrm>
            <a:off x="6322198" y="290520"/>
            <a:ext cx="1891558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1000" dirty="0">
                <a:solidFill>
                  <a:schemeClr val="bg1"/>
                </a:solidFill>
              </a:rPr>
              <a:t>Python script using AWS Glue ETL library using PySpark</a:t>
            </a:r>
          </a:p>
        </p:txBody>
      </p:sp>
    </p:spTree>
    <p:extLst>
      <p:ext uri="{BB962C8B-B14F-4D97-AF65-F5344CB8AC3E}">
        <p14:creationId xmlns:p14="http://schemas.microsoft.com/office/powerpoint/2010/main" val="17043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</TotalTime>
  <Words>2863</Words>
  <Application>Microsoft Macintosh PowerPoint</Application>
  <PresentationFormat>On-screen Show (16:9)</PresentationFormat>
  <Paragraphs>419</Paragraphs>
  <Slides>22</Slides>
  <Notes>14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ArialMT</vt:lpstr>
      <vt:lpstr>微软雅黑</vt:lpstr>
      <vt:lpstr>Arial</vt:lpstr>
      <vt:lpstr>Calibri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>PPTS</dc:subject>
  <dc:creator>锐旗设计;https://9ppt.taobao.com</dc:creator>
  <cp:keywords>锐旗设计；https://9ppt.taobao.com</cp:keywords>
  <dc:description>PPTS</dc:description>
  <cp:lastModifiedBy>Xiao Bai</cp:lastModifiedBy>
  <cp:revision>172</cp:revision>
  <dcterms:created xsi:type="dcterms:W3CDTF">2014-04-11T02:33:39Z</dcterms:created>
  <dcterms:modified xsi:type="dcterms:W3CDTF">2025-06-17T11:54:27Z</dcterms:modified>
  <cp:category>锐旗设计；https://9ppt.taobao.com</cp:category>
</cp:coreProperties>
</file>